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6" r:id="rId2"/>
    <p:sldId id="257" r:id="rId3"/>
    <p:sldId id="258" r:id="rId4"/>
    <p:sldId id="259" r:id="rId5"/>
    <p:sldId id="260" r:id="rId6"/>
    <p:sldId id="261" r:id="rId7"/>
    <p:sldId id="262" r:id="rId8"/>
    <p:sldId id="263" r:id="rId9"/>
    <p:sldId id="264" r:id="rId10"/>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FF9600"/>
    <a:srgbClr val="777777"/>
    <a:srgbClr val="FFA52D"/>
    <a:srgbClr val="FF9504"/>
    <a:srgbClr val="FF9C19"/>
    <a:srgbClr val="D7AF7E"/>
    <a:srgbClr val="FFA329"/>
    <a:srgbClr val="FF9E1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1" autoAdjust="0"/>
    <p:restoredTop sz="94424" autoAdjust="0"/>
  </p:normalViewPr>
  <p:slideViewPr>
    <p:cSldViewPr>
      <p:cViewPr varScale="1">
        <p:scale>
          <a:sx n="114" d="100"/>
          <a:sy n="114" d="100"/>
        </p:scale>
        <p:origin x="-648" y="-108"/>
      </p:cViewPr>
      <p:guideLst>
        <p:guide orient="horz" pos="2160"/>
        <p:guide pos="3842"/>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B2998A-2BC8-4F66-BDDD-EC2E5603C070}" type="datetimeFigureOut">
              <a:rPr lang="zh-CN" altLang="en-US" smtClean="0"/>
              <a:t>2018/5/16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6B7995-5857-4248-AB67-D5F56B47E26A}" type="slidenum">
              <a:rPr lang="zh-CN" altLang="en-US" smtClean="0"/>
              <a:t>‹#›</a:t>
            </a:fld>
            <a:endParaRPr lang="zh-CN" altLang="en-US"/>
          </a:p>
        </p:txBody>
      </p:sp>
    </p:spTree>
    <p:extLst>
      <p:ext uri="{BB962C8B-B14F-4D97-AF65-F5344CB8AC3E}">
        <p14:creationId xmlns:p14="http://schemas.microsoft.com/office/powerpoint/2010/main" val="1233465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2018/5/16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8447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1963" y="2112713"/>
            <a:ext cx="6340197" cy="1323439"/>
          </a:xfrm>
          <a:prstGeom prst="rect">
            <a:avLst/>
          </a:prstGeom>
          <a:noFill/>
        </p:spPr>
        <p:txBody>
          <a:bodyPr wrap="none" rtlCol="0">
            <a:spAutoFit/>
          </a:bodyPr>
          <a:lstStyle/>
          <a:p>
            <a:r>
              <a:rPr lang="zh-CN" altLang="en-US" sz="8000" dirty="0" smtClean="0">
                <a:solidFill>
                  <a:srgbClr val="F8F8F8"/>
                </a:solidFill>
                <a:latin typeface="Arial Unicode MS" pitchFamily="34" charset="-122"/>
                <a:ea typeface="Arial Unicode MS" pitchFamily="34" charset="-122"/>
                <a:cs typeface="Arial Unicode MS" pitchFamily="34" charset="-122"/>
              </a:rPr>
              <a:t>图形图像设计</a:t>
            </a:r>
            <a:endParaRPr lang="zh-CN" altLang="en-US" sz="8000" dirty="0">
              <a:solidFill>
                <a:srgbClr val="F8F8F8"/>
              </a:solidFill>
              <a:latin typeface="Arial Unicode MS" pitchFamily="34" charset="-122"/>
              <a:ea typeface="Arial Unicode MS" pitchFamily="34" charset="-122"/>
              <a:cs typeface="Arial Unicode MS" pitchFamily="34" charset="-122"/>
            </a:endParaRPr>
          </a:p>
        </p:txBody>
      </p:sp>
      <p:sp>
        <p:nvSpPr>
          <p:cNvPr id="17" name="矩形 16"/>
          <p:cNvSpPr/>
          <p:nvPr userDrawn="1"/>
        </p:nvSpPr>
        <p:spPr>
          <a:xfrm>
            <a:off x="138159" y="1365558"/>
            <a:ext cx="3960440"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kern="1200" dirty="0" err="1" smtClean="0">
                <a:solidFill>
                  <a:schemeClr val="lt1"/>
                </a:solidFill>
                <a:effectLst/>
                <a:latin typeface="+mn-lt"/>
                <a:ea typeface="+mn-ea"/>
                <a:cs typeface="+mn-cs"/>
              </a:rPr>
              <a:t>Coreldraw</a:t>
            </a:r>
            <a:r>
              <a:rPr lang="en-US" altLang="zh-CN" sz="4000" b="1" kern="1200" dirty="0" smtClean="0">
                <a:solidFill>
                  <a:schemeClr val="lt1"/>
                </a:solidFill>
                <a:effectLst/>
                <a:latin typeface="+mn-lt"/>
                <a:ea typeface="+mn-ea"/>
                <a:cs typeface="+mn-cs"/>
              </a:rPr>
              <a:t> X7</a:t>
            </a:r>
            <a:endParaRPr lang="zh-CN" altLang="zh-CN" sz="4000" b="1" kern="1200" dirty="0">
              <a:solidFill>
                <a:schemeClr val="lt1"/>
              </a:solidFill>
              <a:effectLst/>
              <a:latin typeface="+mn-lt"/>
              <a:ea typeface="+mn-ea"/>
              <a:cs typeface="+mn-cs"/>
            </a:endParaRPr>
          </a:p>
        </p:txBody>
      </p:sp>
      <p:sp>
        <p:nvSpPr>
          <p:cNvPr id="18" name="泪滴形 17"/>
          <p:cNvSpPr/>
          <p:nvPr userDrawn="1"/>
        </p:nvSpPr>
        <p:spPr>
          <a:xfrm>
            <a:off x="6798350" y="0"/>
            <a:ext cx="5400000" cy="5400000"/>
          </a:xfrm>
          <a:prstGeom prst="teardrop">
            <a:avLst/>
          </a:pr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240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44"/>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46"/>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7" grpId="0"/>
      <p:bldP spid="23" grpId="0" animBg="1"/>
      <p:bldP spid="23" grpId="1" animBg="1"/>
      <p:bldP spid="23" grpId="2" animBg="1"/>
      <p:bldP spid="23" grpId="3" animBg="1"/>
      <p:bldP spid="2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Picture 6" descr="C:\Documents and Settings\tdz\桌面\未标题-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731023" y="4797152"/>
            <a:ext cx="349412"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a:hlinkClick r:id="rId3"/>
          </p:cNvPr>
          <p:cNvSpPr txBox="1">
            <a:spLocks noChangeArrowheads="1"/>
          </p:cNvSpPr>
          <p:nvPr userDrawn="1"/>
        </p:nvSpPr>
        <p:spPr bwMode="auto">
          <a:xfrm>
            <a:off x="5195948" y="481953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5948" y="5900116"/>
            <a:ext cx="356911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31023" y="5921978"/>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31023" y="5355633"/>
            <a:ext cx="339429"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a:hlinkClick r:id="rId3"/>
          </p:cNvPr>
          <p:cNvSpPr txBox="1">
            <a:spLocks noChangeArrowheads="1"/>
          </p:cNvSpPr>
          <p:nvPr userDrawn="1"/>
        </p:nvSpPr>
        <p:spPr bwMode="auto">
          <a:xfrm>
            <a:off x="5195948" y="535982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pic>
        <p:nvPicPr>
          <p:cNvPr id="1026" name="Picture 2" descr="F:\360云盘\02-个人资料\！PPT图片及版面资源\05-PPT精选插图\04-图标\1255659509.pn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4659175" y="621008"/>
            <a:ext cx="2880000" cy="2880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
          <p:cNvSpPr txBox="1"/>
          <p:nvPr userDrawn="1"/>
        </p:nvSpPr>
        <p:spPr>
          <a:xfrm>
            <a:off x="1994719" y="3429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感谢收看 请多指点</a:t>
            </a:r>
            <a:endParaRPr lang="zh-CN" altLang="en-US" sz="6600" b="1" dirty="0">
              <a:solidFill>
                <a:srgbClr val="FF9600"/>
              </a:solidFill>
              <a:effectLst/>
              <a:latin typeface="微软雅黑" pitchFamily="34" charset="-122"/>
              <a:ea typeface="微软雅黑" pitchFamily="34" charset="-122"/>
            </a:endParaRPr>
          </a:p>
        </p:txBody>
      </p:sp>
      <p:sp>
        <p:nvSpPr>
          <p:cNvPr id="11" name="Text Box 54">
            <a:hlinkClick r:id="rId3"/>
          </p:cNvPr>
          <p:cNvSpPr txBox="1">
            <a:spLocks noChangeArrowheads="1"/>
          </p:cNvSpPr>
          <p:nvPr userDrawn="1"/>
        </p:nvSpPr>
        <p:spPr bwMode="auto">
          <a:xfrm>
            <a:off x="5194360" y="630888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www.1ppt.com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413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35"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141252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97263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98074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73239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2188757"/>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87815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8" name="五边形 17"/>
          <p:cNvSpPr/>
          <p:nvPr userDrawn="1"/>
        </p:nvSpPr>
        <p:spPr>
          <a:xfrm>
            <a:off x="2964964" y="246857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五边形 19"/>
          <p:cNvSpPr/>
          <p:nvPr userDrawn="1"/>
        </p:nvSpPr>
        <p:spPr>
          <a:xfrm>
            <a:off x="2964964" y="347668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第一章">
    <p:spTree>
      <p:nvGrpSpPr>
        <p:cNvPr id="1" name=""/>
        <p:cNvGrpSpPr/>
        <p:nvPr/>
      </p:nvGrpSpPr>
      <p:grpSpPr>
        <a:xfrm>
          <a:off x="0" y="0"/>
          <a:ext cx="0" cy="0"/>
          <a:chOff x="0" y="0"/>
          <a:chExt cx="0" cy="0"/>
        </a:xfrm>
      </p:grpSpPr>
      <p:sp>
        <p:nvSpPr>
          <p:cNvPr id="2" name="矩形 1"/>
          <p:cNvSpPr/>
          <p:nvPr userDrawn="1"/>
        </p:nvSpPr>
        <p:spPr>
          <a:xfrm>
            <a:off x="0" y="692696"/>
            <a:ext cx="12198350" cy="720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98575" y="692696"/>
            <a:ext cx="936104" cy="72008"/>
          </a:xfrm>
          <a:prstGeom prst="rect">
            <a:avLst/>
          </a:prstGeom>
          <a:solidFill>
            <a:srgbClr val="FF96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4" name="对角圆角矩形 3"/>
          <p:cNvSpPr/>
          <p:nvPr userDrawn="1"/>
        </p:nvSpPr>
        <p:spPr>
          <a:xfrm>
            <a:off x="9321603"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图形运用</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具体设计</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872728"/>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115399"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solidFill>
                  <a:schemeClr val="tx1">
                    <a:lumMod val="65000"/>
                    <a:lumOff val="35000"/>
                  </a:schemeClr>
                </a:solidFill>
                <a:latin typeface="微软雅黑" pitchFamily="34" charset="-122"/>
                <a:ea typeface="微软雅黑" pitchFamily="34" charset="-122"/>
              </a:rPr>
              <a:t>布局之美</a:t>
            </a:r>
            <a:endParaRPr lang="zh-CN" altLang="en-US" sz="18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872728"/>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4"/>
          <p:cNvSpPr>
            <a:spLocks noChangeAspect="1"/>
          </p:cNvSpPr>
          <p:nvPr userDrawn="1"/>
        </p:nvSpPr>
        <p:spPr bwMode="auto">
          <a:xfrm>
            <a:off x="813034" y="116632"/>
            <a:ext cx="563168"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userDrawn="1"/>
        </p:nvSpPr>
        <p:spPr>
          <a:xfrm>
            <a:off x="698575" y="207610"/>
            <a:ext cx="792087"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
        <p:nvSpPr>
          <p:cNvPr id="20" name="对角圆角矩形 19"/>
          <p:cNvSpPr/>
          <p:nvPr userDrawn="1"/>
        </p:nvSpPr>
        <p:spPr>
          <a:xfrm>
            <a:off x="9321603"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图形运用</a:t>
            </a:r>
          </a:p>
        </p:txBody>
      </p:sp>
      <p:sp>
        <p:nvSpPr>
          <p:cNvPr id="21" name="对角圆角矩形 20"/>
          <p:cNvSpPr/>
          <p:nvPr userDrawn="1"/>
        </p:nvSpPr>
        <p:spPr>
          <a:xfrm>
            <a:off x="10527807"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具体设计</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2.tiff"/><Relationship Id="rId3" Type="http://schemas.openxmlformats.org/officeDocument/2006/relationships/image" Target="../media/image7.tiff"/><Relationship Id="rId7" Type="http://schemas.openxmlformats.org/officeDocument/2006/relationships/image" Target="../media/image11.tif"/><Relationship Id="rId2" Type="http://schemas.openxmlformats.org/officeDocument/2006/relationships/image" Target="../media/image6.tiff"/><Relationship Id="rId1" Type="http://schemas.openxmlformats.org/officeDocument/2006/relationships/slideLayout" Target="../slideLayouts/slideLayout4.xml"/><Relationship Id="rId6" Type="http://schemas.openxmlformats.org/officeDocument/2006/relationships/image" Target="../media/image10.tiff"/><Relationship Id="rId5" Type="http://schemas.openxmlformats.org/officeDocument/2006/relationships/image" Target="../media/image9.tiff"/><Relationship Id="rId10" Type="http://schemas.openxmlformats.org/officeDocument/2006/relationships/image" Target="../media/image14.tiff"/><Relationship Id="rId4" Type="http://schemas.openxmlformats.org/officeDocument/2006/relationships/image" Target="../media/image8.tiff"/><Relationship Id="rId9" Type="http://schemas.openxmlformats.org/officeDocument/2006/relationships/image" Target="../media/image13.tiff"/></Relationships>
</file>

<file path=ppt/slides/_rels/slide6.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5.t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image" Target="../media/image17.t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08300" y="15214"/>
            <a:ext cx="1462260" cy="184666"/>
          </a:xfrm>
          <a:prstGeom prst="rect">
            <a:avLst/>
          </a:prstGeom>
        </p:spPr>
        <p:txBody>
          <a:bodyPr wrap="none">
            <a:spAutoFit/>
          </a:bodyPr>
          <a:lstStyle/>
          <a:p>
            <a:r>
              <a:rPr lang="en-US" altLang="zh-CN" sz="600" dirty="0">
                <a:solidFill>
                  <a:schemeClr val="bg1"/>
                </a:solidFill>
              </a:rPr>
              <a:t>PPT</a:t>
            </a:r>
            <a:r>
              <a:rPr lang="zh-CN" altLang="en-US" sz="600" dirty="0">
                <a:solidFill>
                  <a:schemeClr val="bg1"/>
                </a:solidFill>
              </a:rPr>
              <a:t>模板下载：</a:t>
            </a:r>
            <a:r>
              <a:rPr lang="en-US" altLang="zh-CN" sz="600" dirty="0">
                <a:solidFill>
                  <a:schemeClr val="bg1"/>
                </a:solidFill>
              </a:rPr>
              <a:t>www.1ppt.com/moban/ </a:t>
            </a:r>
            <a:endParaRPr lang="zh-CN" altLang="en-US" sz="700" dirty="0">
              <a:solidFill>
                <a:schemeClr val="bg1"/>
              </a:solidFill>
            </a:endParaRPr>
          </a:p>
        </p:txBody>
      </p:sp>
      <p:sp>
        <p:nvSpPr>
          <p:cNvPr id="2" name="TextBox 1"/>
          <p:cNvSpPr txBox="1"/>
          <p:nvPr/>
        </p:nvSpPr>
        <p:spPr>
          <a:xfrm>
            <a:off x="4226967" y="5714092"/>
            <a:ext cx="3960440" cy="523220"/>
          </a:xfrm>
          <a:prstGeom prst="rect">
            <a:avLst/>
          </a:prstGeom>
          <a:noFill/>
        </p:spPr>
        <p:txBody>
          <a:bodyPr wrap="square" rtlCol="0">
            <a:spAutoFit/>
          </a:bodyPr>
          <a:lstStyle/>
          <a:p>
            <a:r>
              <a:rPr lang="zh-CN" altLang="en-US" sz="2800" b="1" dirty="0" smtClean="0">
                <a:solidFill>
                  <a:srgbClr val="FF9300"/>
                </a:solidFill>
                <a:latin typeface="黑体" pitchFamily="49" charset="-122"/>
                <a:ea typeface="黑体" pitchFamily="49" charset="-122"/>
              </a:rPr>
              <a:t>第一章</a:t>
            </a:r>
            <a:r>
              <a:rPr lang="zh-CN" altLang="zh-CN" sz="2800" b="1" dirty="0">
                <a:solidFill>
                  <a:srgbClr val="FF9300"/>
                </a:solidFill>
                <a:latin typeface="黑体" pitchFamily="49" charset="-122"/>
                <a:ea typeface="黑体" pitchFamily="49" charset="-122"/>
              </a:rPr>
              <a:t>认识</a:t>
            </a:r>
            <a:r>
              <a:rPr lang="en-US" altLang="zh-CN" sz="2800" dirty="0" err="1">
                <a:solidFill>
                  <a:schemeClr val="bg1"/>
                </a:solidFill>
              </a:rPr>
              <a:t>Coreldraw</a:t>
            </a:r>
            <a:r>
              <a:rPr lang="en-US" altLang="zh-CN" sz="2800" dirty="0">
                <a:solidFill>
                  <a:schemeClr val="bg1"/>
                </a:solidFill>
              </a:rPr>
              <a:t> X7</a:t>
            </a:r>
            <a:endParaRPr lang="zh-CN" altLang="en-US" sz="2800" dirty="0">
              <a:solidFill>
                <a:schemeClr val="bg1"/>
              </a:solidFill>
            </a:endParaRPr>
          </a:p>
        </p:txBody>
      </p:sp>
    </p:spTree>
    <p:extLst>
      <p:ext uri="{BB962C8B-B14F-4D97-AF65-F5344CB8AC3E}">
        <p14:creationId xmlns:p14="http://schemas.microsoft.com/office/powerpoint/2010/main" val="427937924"/>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2911" y="2533404"/>
            <a:ext cx="1080120" cy="369332"/>
          </a:xfrm>
          <a:prstGeom prst="rect">
            <a:avLst/>
          </a:prstGeom>
          <a:noFill/>
        </p:spPr>
        <p:txBody>
          <a:bodyPr wrap="square" rtlCol="0">
            <a:spAutoFit/>
          </a:bodyPr>
          <a:lstStyle/>
          <a:p>
            <a:r>
              <a:rPr lang="zh-CN" altLang="en-US" dirty="0" smtClean="0"/>
              <a:t>第一节</a:t>
            </a:r>
            <a:endParaRPr lang="zh-CN" altLang="en-US" dirty="0"/>
          </a:p>
        </p:txBody>
      </p:sp>
      <p:sp>
        <p:nvSpPr>
          <p:cNvPr id="3" name="TextBox 2"/>
          <p:cNvSpPr txBox="1"/>
          <p:nvPr/>
        </p:nvSpPr>
        <p:spPr>
          <a:xfrm>
            <a:off x="3722911" y="3573016"/>
            <a:ext cx="1080120" cy="369332"/>
          </a:xfrm>
          <a:prstGeom prst="rect">
            <a:avLst/>
          </a:prstGeom>
          <a:noFill/>
        </p:spPr>
        <p:txBody>
          <a:bodyPr wrap="square" rtlCol="0">
            <a:spAutoFit/>
          </a:bodyPr>
          <a:lstStyle/>
          <a:p>
            <a:r>
              <a:rPr lang="zh-CN" altLang="en-US" dirty="0" smtClean="0"/>
              <a:t>第二节</a:t>
            </a:r>
            <a:endParaRPr lang="zh-CN" altLang="en-US" dirty="0"/>
          </a:p>
        </p:txBody>
      </p:sp>
      <p:sp>
        <p:nvSpPr>
          <p:cNvPr id="5" name="TextBox 4"/>
          <p:cNvSpPr txBox="1"/>
          <p:nvPr/>
        </p:nvSpPr>
        <p:spPr>
          <a:xfrm>
            <a:off x="5600424" y="2533404"/>
            <a:ext cx="2088232" cy="369332"/>
          </a:xfrm>
          <a:prstGeom prst="rect">
            <a:avLst/>
          </a:prstGeom>
          <a:noFill/>
        </p:spPr>
        <p:txBody>
          <a:bodyPr wrap="square" rtlCol="0">
            <a:spAutoFit/>
          </a:bodyPr>
          <a:lstStyle/>
          <a:p>
            <a:r>
              <a:rPr lang="en-US" altLang="zh-CN" dirty="0" err="1"/>
              <a:t>CorelDRAW</a:t>
            </a:r>
            <a:r>
              <a:rPr lang="en-US" altLang="zh-CN" dirty="0"/>
              <a:t> X7</a:t>
            </a:r>
            <a:r>
              <a:rPr lang="zh-CN" altLang="zh-CN" dirty="0"/>
              <a:t>简介</a:t>
            </a:r>
            <a:endParaRPr lang="zh-CN" altLang="en-US" dirty="0"/>
          </a:p>
        </p:txBody>
      </p:sp>
      <p:sp>
        <p:nvSpPr>
          <p:cNvPr id="7" name="TextBox 6"/>
          <p:cNvSpPr txBox="1"/>
          <p:nvPr/>
        </p:nvSpPr>
        <p:spPr>
          <a:xfrm>
            <a:off x="5588542" y="3573016"/>
            <a:ext cx="2592288" cy="369332"/>
          </a:xfrm>
          <a:prstGeom prst="rect">
            <a:avLst/>
          </a:prstGeom>
          <a:noFill/>
        </p:spPr>
        <p:txBody>
          <a:bodyPr wrap="square" rtlCol="0">
            <a:spAutoFit/>
          </a:bodyPr>
          <a:lstStyle/>
          <a:p>
            <a:r>
              <a:rPr lang="zh-CN" altLang="zh-CN" dirty="0"/>
              <a:t>图形和图像的基础知识</a:t>
            </a:r>
            <a:endParaRPr lang="zh-CN" altLang="en-US" dirty="0"/>
          </a:p>
        </p:txBody>
      </p:sp>
      <p:sp>
        <p:nvSpPr>
          <p:cNvPr id="9" name="矩形 8"/>
          <p:cNvSpPr/>
          <p:nvPr/>
        </p:nvSpPr>
        <p:spPr>
          <a:xfrm>
            <a:off x="10203631" y="680717"/>
            <a:ext cx="1584176" cy="1015663"/>
          </a:xfrm>
          <a:prstGeom prst="rect">
            <a:avLst/>
          </a:prstGeom>
        </p:spPr>
        <p:txBody>
          <a:bodyPr wrap="square">
            <a:spAutoFit/>
          </a:bodyPr>
          <a:lstStyle/>
          <a:p>
            <a:pPr algn="ctr"/>
            <a:r>
              <a:rPr lang="zh-CN" altLang="zh-CN" sz="2400" b="1" dirty="0">
                <a:solidFill>
                  <a:schemeClr val="bg1"/>
                </a:solidFill>
              </a:rPr>
              <a:t>项目一 </a:t>
            </a:r>
            <a:endParaRPr lang="en-US" altLang="zh-CN" sz="2400" b="1" dirty="0" smtClean="0">
              <a:solidFill>
                <a:schemeClr val="bg1"/>
              </a:solidFill>
            </a:endParaRPr>
          </a:p>
          <a:p>
            <a:pPr algn="ctr"/>
            <a:r>
              <a:rPr lang="zh-CN" altLang="zh-CN" b="1" dirty="0" smtClean="0"/>
              <a:t>认识</a:t>
            </a:r>
            <a:r>
              <a:rPr lang="en-US" altLang="zh-CN" b="1" dirty="0" err="1"/>
              <a:t>Coreldraw</a:t>
            </a:r>
            <a:r>
              <a:rPr lang="en-US" altLang="zh-CN" b="1" dirty="0"/>
              <a:t> X7</a:t>
            </a:r>
            <a:endParaRPr lang="zh-CN" altLang="zh-CN" b="1" dirty="0"/>
          </a:p>
        </p:txBody>
      </p:sp>
    </p:spTree>
    <p:extLst>
      <p:ext uri="{BB962C8B-B14F-4D97-AF65-F5344CB8AC3E}">
        <p14:creationId xmlns:p14="http://schemas.microsoft.com/office/powerpoint/2010/main" val="143690210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en-US" altLang="zh-CN" kern="0" dirty="0" err="1" smtClean="0">
                <a:solidFill>
                  <a:schemeClr val="tx1">
                    <a:lumMod val="65000"/>
                    <a:lumOff val="35000"/>
                  </a:schemeClr>
                </a:solidFill>
                <a:latin typeface="微软雅黑" pitchFamily="34" charset="-122"/>
                <a:ea typeface="微软雅黑" pitchFamily="34" charset="-122"/>
              </a:rPr>
              <a:t>Coreldraw</a:t>
            </a:r>
            <a:r>
              <a:rPr lang="en-US" altLang="zh-CN" kern="0" dirty="0" smtClean="0">
                <a:solidFill>
                  <a:schemeClr val="tx1">
                    <a:lumMod val="65000"/>
                    <a:lumOff val="35000"/>
                  </a:schemeClr>
                </a:solidFill>
                <a:latin typeface="微软雅黑" pitchFamily="34" charset="-122"/>
                <a:ea typeface="微软雅黑" pitchFamily="34" charset="-122"/>
              </a:rPr>
              <a:t> X7</a:t>
            </a:r>
            <a:r>
              <a:rPr lang="zh-CN" altLang="en-US" kern="0" dirty="0" smtClean="0">
                <a:solidFill>
                  <a:schemeClr val="tx1">
                    <a:lumMod val="65000"/>
                    <a:lumOff val="35000"/>
                  </a:schemeClr>
                </a:solidFill>
                <a:latin typeface="微软雅黑" pitchFamily="34" charset="-122"/>
                <a:ea typeface="微软雅黑" pitchFamily="34" charset="-122"/>
              </a:rPr>
              <a:t>简介</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图形图像的基础知识</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r>
              <a:rPr lang="zh-CN" altLang="en-US" sz="2800" b="1" dirty="0" smtClean="0">
                <a:solidFill>
                  <a:schemeClr val="tx1">
                    <a:lumMod val="65000"/>
                    <a:lumOff val="35000"/>
                  </a:schemeClr>
                </a:solidFill>
                <a:latin typeface="微软雅黑" pitchFamily="34" charset="-122"/>
                <a:ea typeface="微软雅黑" pitchFamily="34" charset="-122"/>
              </a:rPr>
              <a:t>第一节 </a:t>
            </a:r>
            <a:r>
              <a:rPr lang="en-US" altLang="zh-CN" sz="2800" b="1" dirty="0" err="1" smtClean="0">
                <a:solidFill>
                  <a:schemeClr val="tx1">
                    <a:lumMod val="65000"/>
                    <a:lumOff val="35000"/>
                  </a:schemeClr>
                </a:solidFill>
                <a:latin typeface="微软雅黑" pitchFamily="34" charset="-122"/>
                <a:ea typeface="微软雅黑" pitchFamily="34" charset="-122"/>
              </a:rPr>
              <a:t>Coreldraw</a:t>
            </a:r>
            <a:r>
              <a:rPr lang="en-US" altLang="zh-CN" sz="2800" b="1" dirty="0" smtClean="0">
                <a:solidFill>
                  <a:schemeClr val="tx1">
                    <a:lumMod val="65000"/>
                    <a:lumOff val="35000"/>
                  </a:schemeClr>
                </a:solidFill>
                <a:latin typeface="微软雅黑" pitchFamily="34" charset="-122"/>
                <a:ea typeface="微软雅黑" pitchFamily="34" charset="-122"/>
              </a:rPr>
              <a:t> X7</a:t>
            </a:r>
            <a:r>
              <a:rPr lang="zh-CN" altLang="en-US" sz="2800" b="1" dirty="0" smtClean="0">
                <a:solidFill>
                  <a:schemeClr val="tx1">
                    <a:lumMod val="65000"/>
                    <a:lumOff val="35000"/>
                  </a:schemeClr>
                </a:solidFill>
                <a:latin typeface="微软雅黑" pitchFamily="34" charset="-122"/>
                <a:ea typeface="微软雅黑" pitchFamily="34" charset="-122"/>
              </a:rPr>
              <a:t>简介</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0203631" y="680717"/>
            <a:ext cx="1584176" cy="1015663"/>
          </a:xfrm>
          <a:prstGeom prst="rect">
            <a:avLst/>
          </a:prstGeom>
        </p:spPr>
        <p:txBody>
          <a:bodyPr wrap="square">
            <a:spAutoFit/>
          </a:bodyPr>
          <a:lstStyle/>
          <a:p>
            <a:pPr algn="ctr"/>
            <a:r>
              <a:rPr lang="zh-CN" altLang="zh-CN" sz="2400" b="1" dirty="0">
                <a:solidFill>
                  <a:schemeClr val="bg1"/>
                </a:solidFill>
              </a:rPr>
              <a:t>项目一 </a:t>
            </a:r>
            <a:endParaRPr lang="en-US" altLang="zh-CN" sz="2400" b="1" dirty="0" smtClean="0">
              <a:solidFill>
                <a:schemeClr val="bg1"/>
              </a:solidFill>
            </a:endParaRPr>
          </a:p>
          <a:p>
            <a:pPr algn="ctr"/>
            <a:r>
              <a:rPr lang="zh-CN" altLang="zh-CN" b="1" dirty="0" smtClean="0"/>
              <a:t>认识</a:t>
            </a:r>
            <a:r>
              <a:rPr lang="en-US" altLang="zh-CN" b="1" dirty="0" err="1"/>
              <a:t>Coreldraw</a:t>
            </a:r>
            <a:r>
              <a:rPr lang="en-US" altLang="zh-CN" b="1" dirty="0"/>
              <a:t> X7</a:t>
            </a:r>
            <a:endParaRPr lang="zh-CN" altLang="zh-CN" b="1" dirty="0"/>
          </a:p>
        </p:txBody>
      </p:sp>
    </p:spTree>
    <p:extLst>
      <p:ext uri="{BB962C8B-B14F-4D97-AF65-F5344CB8AC3E}">
        <p14:creationId xmlns:p14="http://schemas.microsoft.com/office/powerpoint/2010/main" val="31035630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6" name="矩形 5"/>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7" name="对角圆角矩形 6"/>
          <p:cNvSpPr/>
          <p:nvPr/>
        </p:nvSpPr>
        <p:spPr>
          <a:xfrm>
            <a:off x="8979495" y="285021"/>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39713" y="338882"/>
            <a:ext cx="1407934" cy="261610"/>
          </a:xfrm>
          <a:prstGeom prst="rect">
            <a:avLst/>
          </a:prstGeom>
        </p:spPr>
        <p:txBody>
          <a:bodyPr wrap="square">
            <a:spAutoFit/>
          </a:bodyPr>
          <a:lstStyle/>
          <a:p>
            <a:pPr lvl="0">
              <a:defRPr/>
            </a:pPr>
            <a:r>
              <a:rPr lang="en-US" altLang="zh-CN" sz="1100" b="1" kern="0" dirty="0" err="1">
                <a:solidFill>
                  <a:schemeClr val="bg1"/>
                </a:solidFill>
                <a:latin typeface="微软雅黑" pitchFamily="34" charset="-122"/>
                <a:ea typeface="微软雅黑" pitchFamily="34" charset="-122"/>
              </a:rPr>
              <a:t>Coreldraw</a:t>
            </a:r>
            <a:r>
              <a:rPr lang="en-US" altLang="zh-CN" sz="1100" b="1" kern="0" dirty="0">
                <a:solidFill>
                  <a:schemeClr val="bg1"/>
                </a:solidFill>
                <a:latin typeface="微软雅黑" pitchFamily="34" charset="-122"/>
                <a:ea typeface="微软雅黑" pitchFamily="34" charset="-122"/>
              </a:rPr>
              <a:t> X7</a:t>
            </a:r>
            <a:r>
              <a:rPr lang="zh-CN" altLang="en-US" sz="1100" b="1" kern="0" dirty="0">
                <a:solidFill>
                  <a:schemeClr val="bg1"/>
                </a:solidFill>
                <a:latin typeface="微软雅黑" pitchFamily="34" charset="-122"/>
                <a:ea typeface="微软雅黑" pitchFamily="34" charset="-122"/>
              </a:rPr>
              <a:t>简介</a:t>
            </a: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图形图像的基础知识</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540647" y="1484784"/>
            <a:ext cx="9023024" cy="3508653"/>
          </a:xfrm>
          <a:prstGeom prst="rect">
            <a:avLst/>
          </a:prstGeom>
          <a:noFill/>
        </p:spPr>
        <p:txBody>
          <a:bodyPr wrap="square" rtlCol="0">
            <a:spAutoFit/>
          </a:bodyPr>
          <a:lstStyle/>
          <a:p>
            <a:pPr>
              <a:spcAft>
                <a:spcPts val="2400"/>
              </a:spcAft>
            </a:pPr>
            <a:r>
              <a:rPr lang="en-US" altLang="zh-CN" dirty="0" smtClean="0"/>
              <a:t>         </a:t>
            </a:r>
            <a:r>
              <a:rPr lang="zh-CN" altLang="en-US" dirty="0" smtClean="0"/>
              <a:t>一、</a:t>
            </a:r>
            <a:r>
              <a:rPr lang="en-US" altLang="zh-CN" dirty="0"/>
              <a:t> </a:t>
            </a:r>
            <a:r>
              <a:rPr lang="en-US" altLang="zh-CN" dirty="0" err="1"/>
              <a:t>CorelDRAW</a:t>
            </a:r>
            <a:r>
              <a:rPr lang="en-US" altLang="zh-CN" dirty="0"/>
              <a:t> X7</a:t>
            </a:r>
            <a:r>
              <a:rPr lang="zh-CN" altLang="en-US" dirty="0" smtClean="0"/>
              <a:t>简介</a:t>
            </a:r>
            <a:endParaRPr lang="en-US" altLang="zh-CN" dirty="0" smtClean="0"/>
          </a:p>
          <a:p>
            <a:pPr>
              <a:spcAft>
                <a:spcPts val="2400"/>
              </a:spcAft>
            </a:pPr>
            <a:r>
              <a:rPr lang="en-US" altLang="zh-CN" dirty="0" smtClean="0"/>
              <a:t>         </a:t>
            </a:r>
            <a:r>
              <a:rPr lang="en-US" altLang="zh-CN" dirty="0" err="1" smtClean="0"/>
              <a:t>CorelDRAW</a:t>
            </a:r>
            <a:r>
              <a:rPr lang="en-US" altLang="zh-CN" dirty="0" smtClean="0"/>
              <a:t> </a:t>
            </a:r>
            <a:r>
              <a:rPr lang="en-US" altLang="zh-CN" dirty="0"/>
              <a:t>X7</a:t>
            </a:r>
            <a:r>
              <a:rPr lang="zh-CN" altLang="zh-CN" dirty="0"/>
              <a:t>是一款通用而且强大的图形设计</a:t>
            </a:r>
            <a:r>
              <a:rPr lang="zh-CN" altLang="zh-CN" dirty="0" smtClean="0"/>
              <a:t>软件</a:t>
            </a:r>
            <a:r>
              <a:rPr lang="zh-CN" altLang="en-US" dirty="0" smtClean="0"/>
              <a:t>，</a:t>
            </a:r>
            <a:r>
              <a:rPr lang="zh-CN" altLang="zh-CN" dirty="0"/>
              <a:t>其丰富的内容环境和专业的平面设计，照片编辑和网页设计功能可以表达你的设计风格和创意无限的可能性</a:t>
            </a:r>
            <a:r>
              <a:rPr lang="zh-CN" altLang="zh-CN" dirty="0" smtClean="0"/>
              <a:t>。</a:t>
            </a:r>
            <a:endParaRPr lang="en-US" altLang="zh-CN" dirty="0" smtClean="0"/>
          </a:p>
          <a:p>
            <a:pPr>
              <a:spcAft>
                <a:spcPts val="2400"/>
              </a:spcAft>
            </a:pPr>
            <a:r>
              <a:rPr lang="en-US" altLang="zh-CN" dirty="0"/>
              <a:t> </a:t>
            </a:r>
            <a:r>
              <a:rPr lang="en-US" altLang="zh-CN" dirty="0" smtClean="0"/>
              <a:t>        </a:t>
            </a:r>
            <a:r>
              <a:rPr lang="en-US" altLang="zh-CN" dirty="0" err="1" smtClean="0"/>
              <a:t>CorelDRAW</a:t>
            </a:r>
            <a:r>
              <a:rPr lang="en-US" altLang="zh-CN" dirty="0" smtClean="0"/>
              <a:t> </a:t>
            </a:r>
            <a:r>
              <a:rPr lang="en-US" altLang="zh-CN" dirty="0"/>
              <a:t>X7</a:t>
            </a:r>
            <a:r>
              <a:rPr lang="zh-CN" altLang="zh-CN" dirty="0"/>
              <a:t>设计了多个可反映您的自然工作流的新工作区，以便您可以随时随地方便地使用所需的工具。不管是创建图形和布局，还是编辑照片或设计网站，这套完整的图形设计软件均可帮助您按照自己的风格随心所欲地进行设计</a:t>
            </a:r>
            <a:r>
              <a:rPr lang="zh-CN" altLang="zh-CN" dirty="0" smtClean="0"/>
              <a:t>。</a:t>
            </a:r>
            <a:endParaRPr lang="en-US" altLang="zh-CN" dirty="0" smtClean="0"/>
          </a:p>
          <a:p>
            <a:pPr>
              <a:spcAft>
                <a:spcPts val="2400"/>
              </a:spcAft>
            </a:pPr>
            <a:r>
              <a:rPr lang="en-US" altLang="zh-CN" dirty="0"/>
              <a:t> </a:t>
            </a:r>
            <a:r>
              <a:rPr lang="en-US" altLang="zh-CN" dirty="0" smtClean="0"/>
              <a:t>       </a:t>
            </a:r>
            <a:r>
              <a:rPr lang="en-US" altLang="zh-CN" dirty="0" err="1" smtClean="0"/>
              <a:t>CorelDRAW</a:t>
            </a:r>
            <a:r>
              <a:rPr lang="en-US" altLang="zh-CN" dirty="0" smtClean="0"/>
              <a:t> </a:t>
            </a:r>
            <a:r>
              <a:rPr lang="en-US" altLang="zh-CN" dirty="0"/>
              <a:t>X7</a:t>
            </a:r>
            <a:r>
              <a:rPr lang="zh-CN" altLang="zh-CN" dirty="0"/>
              <a:t>的启动方式和其他软件的启动方式相同。我们或双击桌面上的</a:t>
            </a:r>
            <a:r>
              <a:rPr lang="en-US" altLang="zh-CN" dirty="0" err="1"/>
              <a:t>CorelDRAW</a:t>
            </a:r>
            <a:r>
              <a:rPr lang="en-US" altLang="zh-CN" dirty="0"/>
              <a:t> X7</a:t>
            </a:r>
            <a:r>
              <a:rPr lang="zh-CN" altLang="zh-CN" dirty="0"/>
              <a:t>快捷方式启动或从开始菜单“开始</a:t>
            </a:r>
            <a:r>
              <a:rPr lang="en-US" altLang="zh-CN" dirty="0"/>
              <a:t>\CorelDraw Graphics Suite X7\</a:t>
            </a:r>
            <a:r>
              <a:rPr lang="en-US" altLang="zh-CN" dirty="0" err="1"/>
              <a:t>CorelDRAW</a:t>
            </a:r>
            <a:r>
              <a:rPr lang="en-US" altLang="zh-CN" dirty="0"/>
              <a:t> X7</a:t>
            </a:r>
            <a:r>
              <a:rPr lang="zh-CN" altLang="zh-CN" dirty="0"/>
              <a:t>”启动。</a:t>
            </a:r>
            <a:endParaRPr lang="zh-CN" altLang="en-US" dirty="0"/>
          </a:p>
        </p:txBody>
      </p:sp>
    </p:spTree>
    <p:extLst>
      <p:ext uri="{BB962C8B-B14F-4D97-AF65-F5344CB8AC3E}">
        <p14:creationId xmlns:p14="http://schemas.microsoft.com/office/powerpoint/2010/main" val="358619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对角圆角矩形 10"/>
          <p:cNvSpPr/>
          <p:nvPr/>
        </p:nvSpPr>
        <p:spPr>
          <a:xfrm>
            <a:off x="8939713" y="277183"/>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solidFill>
                  <a:schemeClr val="bg1"/>
                </a:solidFill>
                <a:latin typeface="微软雅黑" pitchFamily="34" charset="-122"/>
                <a:ea typeface="微软雅黑" pitchFamily="34" charset="-122"/>
              </a:rPr>
              <a:t>Coreldraw</a:t>
            </a:r>
            <a:r>
              <a:rPr lang="en-US" altLang="zh-CN" sz="1100" b="1" kern="0" dirty="0">
                <a:solidFill>
                  <a:schemeClr val="bg1"/>
                </a:solidFill>
                <a:latin typeface="微软雅黑" pitchFamily="34" charset="-122"/>
                <a:ea typeface="微软雅黑" pitchFamily="34" charset="-122"/>
              </a:rPr>
              <a:t> X7</a:t>
            </a:r>
            <a:r>
              <a:rPr lang="zh-CN" altLang="en-US" sz="1100" b="1" kern="0" dirty="0">
                <a:solidFill>
                  <a:schemeClr val="bg1"/>
                </a:solidFill>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latin typeface="微软雅黑" pitchFamily="34" charset="-122"/>
                <a:ea typeface="微软雅黑" pitchFamily="34" charset="-122"/>
              </a:rPr>
              <a:t>图形图像的基础知识</a:t>
            </a:r>
            <a:endParaRPr lang="zh-CN" altLang="en-US" sz="1100" b="1" kern="0" dirty="0">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2" name="TextBox 11"/>
          <p:cNvSpPr txBox="1"/>
          <p:nvPr/>
        </p:nvSpPr>
        <p:spPr>
          <a:xfrm>
            <a:off x="1502877" y="830034"/>
            <a:ext cx="9023024" cy="1231106"/>
          </a:xfrm>
          <a:prstGeom prst="rect">
            <a:avLst/>
          </a:prstGeom>
          <a:noFill/>
        </p:spPr>
        <p:txBody>
          <a:bodyPr wrap="square" rtlCol="0">
            <a:spAutoFit/>
          </a:bodyPr>
          <a:lstStyle/>
          <a:p>
            <a:pPr>
              <a:spcAft>
                <a:spcPts val="2400"/>
              </a:spcAft>
            </a:pPr>
            <a:r>
              <a:rPr lang="zh-CN" altLang="en-US" dirty="0"/>
              <a:t>二</a:t>
            </a:r>
            <a:r>
              <a:rPr lang="zh-CN" altLang="en-US" dirty="0" smtClean="0"/>
              <a:t>、</a:t>
            </a:r>
            <a:r>
              <a:rPr lang="en-US" altLang="zh-CN" dirty="0" smtClean="0"/>
              <a:t>  </a:t>
            </a:r>
            <a:r>
              <a:rPr lang="en-US" altLang="zh-CN" dirty="0" err="1"/>
              <a:t>CorelDRAW</a:t>
            </a:r>
            <a:r>
              <a:rPr lang="en-US" altLang="zh-CN" dirty="0"/>
              <a:t> X7</a:t>
            </a:r>
            <a:r>
              <a:rPr lang="zh-CN" altLang="en-US" dirty="0" smtClean="0"/>
              <a:t>应用领域</a:t>
            </a:r>
            <a:endParaRPr lang="en-US" altLang="zh-CN" dirty="0" smtClean="0"/>
          </a:p>
          <a:p>
            <a:r>
              <a:rPr lang="en-US" altLang="zh-CN" dirty="0" smtClean="0"/>
              <a:t>        </a:t>
            </a:r>
            <a:r>
              <a:rPr lang="en-US" altLang="zh-CN" dirty="0" err="1" smtClean="0"/>
              <a:t>CorelDRAW</a:t>
            </a:r>
            <a:r>
              <a:rPr lang="en-US" altLang="zh-CN" dirty="0" smtClean="0"/>
              <a:t> </a:t>
            </a:r>
            <a:r>
              <a:rPr lang="en-US" altLang="zh-CN" dirty="0"/>
              <a:t>X7</a:t>
            </a:r>
            <a:r>
              <a:rPr lang="zh-CN" altLang="zh-CN" dirty="0"/>
              <a:t>的应用涉及到广告设计、包装设计、服装设计、书籍排版及美术创作设计等领域。</a:t>
            </a:r>
          </a:p>
        </p:txBody>
      </p:sp>
      <p:sp>
        <p:nvSpPr>
          <p:cNvPr id="13" name="TextBox 12"/>
          <p:cNvSpPr txBox="1"/>
          <p:nvPr/>
        </p:nvSpPr>
        <p:spPr>
          <a:xfrm>
            <a:off x="1922712" y="2075046"/>
            <a:ext cx="1944216" cy="369332"/>
          </a:xfrm>
          <a:prstGeom prst="rect">
            <a:avLst/>
          </a:prstGeom>
          <a:noFill/>
        </p:spPr>
        <p:txBody>
          <a:bodyPr wrap="square" rtlCol="0">
            <a:spAutoFit/>
          </a:bodyPr>
          <a:lstStyle/>
          <a:p>
            <a:r>
              <a:rPr lang="en-US" altLang="zh-CN" dirty="0" smtClean="0"/>
              <a:t>1</a:t>
            </a:r>
            <a:r>
              <a:rPr lang="zh-CN" altLang="en-US" dirty="0" smtClean="0"/>
              <a:t>、平面广告设计</a:t>
            </a:r>
            <a:endParaRPr lang="zh-CN" altLang="en-US" dirty="0"/>
          </a:p>
        </p:txBody>
      </p:sp>
      <p:sp>
        <p:nvSpPr>
          <p:cNvPr id="15" name="TextBox 14"/>
          <p:cNvSpPr txBox="1"/>
          <p:nvPr/>
        </p:nvSpPr>
        <p:spPr>
          <a:xfrm>
            <a:off x="1922711" y="2420888"/>
            <a:ext cx="2664296" cy="369332"/>
          </a:xfrm>
          <a:prstGeom prst="rect">
            <a:avLst/>
          </a:prstGeom>
          <a:noFill/>
        </p:spPr>
        <p:txBody>
          <a:bodyPr wrap="square" rtlCol="0">
            <a:spAutoFit/>
          </a:bodyPr>
          <a:lstStyle/>
          <a:p>
            <a:r>
              <a:rPr lang="en-US" altLang="zh-CN" dirty="0" smtClean="0"/>
              <a:t>2</a:t>
            </a:r>
            <a:r>
              <a:rPr lang="zh-CN" altLang="en-US" dirty="0" smtClean="0"/>
              <a:t>、</a:t>
            </a:r>
            <a:r>
              <a:rPr lang="zh-CN" altLang="zh-CN" dirty="0"/>
              <a:t>在工业设计中的应用</a:t>
            </a:r>
            <a:endParaRPr lang="zh-CN" altLang="en-US" dirty="0"/>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5359" y="1853924"/>
            <a:ext cx="1552517" cy="1319640"/>
          </a:xfrm>
          <a:prstGeom prst="rect">
            <a:avLst/>
          </a:prstGeom>
        </p:spPr>
      </p:pic>
      <p:sp>
        <p:nvSpPr>
          <p:cNvPr id="17" name="矩形 16"/>
          <p:cNvSpPr/>
          <p:nvPr/>
        </p:nvSpPr>
        <p:spPr>
          <a:xfrm>
            <a:off x="1922711" y="2771636"/>
            <a:ext cx="3071675" cy="369332"/>
          </a:xfrm>
          <a:prstGeom prst="rect">
            <a:avLst/>
          </a:prstGeom>
        </p:spPr>
        <p:txBody>
          <a:bodyPr wrap="none">
            <a:spAutoFit/>
          </a:bodyPr>
          <a:lstStyle/>
          <a:p>
            <a:r>
              <a:rPr lang="en-US" altLang="zh-CN" dirty="0"/>
              <a:t>3</a:t>
            </a:r>
            <a:r>
              <a:rPr lang="zh-CN" altLang="zh-CN" dirty="0"/>
              <a:t>、在企业形象设计中的应用</a:t>
            </a: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81591" y="1857435"/>
            <a:ext cx="1332111" cy="1193989"/>
          </a:xfrm>
          <a:prstGeom prst="rect">
            <a:avLst/>
          </a:prstGeom>
        </p:spPr>
      </p:pic>
      <p:sp>
        <p:nvSpPr>
          <p:cNvPr id="19" name="矩形 18"/>
          <p:cNvSpPr/>
          <p:nvPr/>
        </p:nvSpPr>
        <p:spPr>
          <a:xfrm>
            <a:off x="1902955" y="3150619"/>
            <a:ext cx="3764172" cy="369332"/>
          </a:xfrm>
          <a:prstGeom prst="rect">
            <a:avLst/>
          </a:prstGeom>
        </p:spPr>
        <p:txBody>
          <a:bodyPr wrap="none">
            <a:spAutoFit/>
          </a:bodyPr>
          <a:lstStyle/>
          <a:p>
            <a:r>
              <a:rPr lang="en-US" altLang="zh-CN" dirty="0"/>
              <a:t>4</a:t>
            </a:r>
            <a:r>
              <a:rPr lang="zh-CN" altLang="zh-CN" dirty="0"/>
              <a:t>、在产品包装及造型设计中的应用</a:t>
            </a:r>
          </a:p>
        </p:txBody>
      </p:sp>
      <p:sp>
        <p:nvSpPr>
          <p:cNvPr id="20" name="矩形 19"/>
          <p:cNvSpPr/>
          <p:nvPr/>
        </p:nvSpPr>
        <p:spPr>
          <a:xfrm>
            <a:off x="1904989" y="3519951"/>
            <a:ext cx="2610010" cy="369332"/>
          </a:xfrm>
          <a:prstGeom prst="rect">
            <a:avLst/>
          </a:prstGeom>
        </p:spPr>
        <p:txBody>
          <a:bodyPr wrap="none">
            <a:spAutoFit/>
          </a:bodyPr>
          <a:lstStyle/>
          <a:p>
            <a:r>
              <a:rPr lang="en-US" altLang="zh-CN" dirty="0" smtClean="0"/>
              <a:t>5</a:t>
            </a:r>
            <a:r>
              <a:rPr lang="zh-CN" altLang="zh-CN" dirty="0" smtClean="0"/>
              <a:t>、在网页设计中的应用</a:t>
            </a:r>
            <a:endParaRPr lang="zh-CN" altLang="zh-CN" dirty="0"/>
          </a:p>
        </p:txBody>
      </p:sp>
      <p:sp>
        <p:nvSpPr>
          <p:cNvPr id="21" name="矩形 20"/>
          <p:cNvSpPr/>
          <p:nvPr/>
        </p:nvSpPr>
        <p:spPr>
          <a:xfrm>
            <a:off x="1922711" y="3901064"/>
            <a:ext cx="3071675" cy="369332"/>
          </a:xfrm>
          <a:prstGeom prst="rect">
            <a:avLst/>
          </a:prstGeom>
        </p:spPr>
        <p:txBody>
          <a:bodyPr wrap="none">
            <a:spAutoFit/>
          </a:bodyPr>
          <a:lstStyle/>
          <a:p>
            <a:r>
              <a:rPr lang="en-US" altLang="zh-CN" dirty="0"/>
              <a:t>6</a:t>
            </a:r>
            <a:r>
              <a:rPr lang="zh-CN" altLang="zh-CN" dirty="0"/>
              <a:t>、在商业插画设计中的应用</a:t>
            </a:r>
          </a:p>
        </p:txBody>
      </p:sp>
      <p:sp>
        <p:nvSpPr>
          <p:cNvPr id="22" name="矩形 21"/>
          <p:cNvSpPr/>
          <p:nvPr/>
        </p:nvSpPr>
        <p:spPr>
          <a:xfrm>
            <a:off x="1922711" y="4293096"/>
            <a:ext cx="2610010" cy="369332"/>
          </a:xfrm>
          <a:prstGeom prst="rect">
            <a:avLst/>
          </a:prstGeom>
        </p:spPr>
        <p:txBody>
          <a:bodyPr wrap="none">
            <a:spAutoFit/>
          </a:bodyPr>
          <a:lstStyle/>
          <a:p>
            <a:r>
              <a:rPr lang="en-US" altLang="zh-CN" dirty="0" smtClean="0"/>
              <a:t>7</a:t>
            </a:r>
            <a:r>
              <a:rPr lang="zh-CN" altLang="zh-CN" dirty="0" smtClean="0"/>
              <a:t>、在印刷制版中的应用</a:t>
            </a:r>
            <a:endParaRPr lang="zh-CN" altLang="zh-CN" dirty="0"/>
          </a:p>
        </p:txBody>
      </p:sp>
      <p:sp>
        <p:nvSpPr>
          <p:cNvPr id="23" name="矩形 22"/>
          <p:cNvSpPr/>
          <p:nvPr/>
        </p:nvSpPr>
        <p:spPr>
          <a:xfrm>
            <a:off x="1922711" y="4725144"/>
            <a:ext cx="2610010" cy="369332"/>
          </a:xfrm>
          <a:prstGeom prst="rect">
            <a:avLst/>
          </a:prstGeom>
        </p:spPr>
        <p:txBody>
          <a:bodyPr wrap="none">
            <a:spAutoFit/>
          </a:bodyPr>
          <a:lstStyle/>
          <a:p>
            <a:r>
              <a:rPr lang="en-US" altLang="zh-CN" dirty="0"/>
              <a:t>8</a:t>
            </a:r>
            <a:r>
              <a:rPr lang="zh-CN" altLang="zh-CN" dirty="0"/>
              <a:t>、在排版设计中的应用</a:t>
            </a:r>
          </a:p>
        </p:txBody>
      </p:sp>
      <p:sp>
        <p:nvSpPr>
          <p:cNvPr id="24" name="矩形 23"/>
          <p:cNvSpPr/>
          <p:nvPr/>
        </p:nvSpPr>
        <p:spPr>
          <a:xfrm>
            <a:off x="1955930" y="5229200"/>
            <a:ext cx="2379177" cy="369332"/>
          </a:xfrm>
          <a:prstGeom prst="rect">
            <a:avLst/>
          </a:prstGeom>
        </p:spPr>
        <p:txBody>
          <a:bodyPr wrap="none">
            <a:spAutoFit/>
          </a:bodyPr>
          <a:lstStyle/>
          <a:p>
            <a:r>
              <a:rPr lang="en-US" altLang="zh-CN" dirty="0"/>
              <a:t>9</a:t>
            </a:r>
            <a:r>
              <a:rPr lang="zh-CN" altLang="zh-CN" dirty="0"/>
              <a:t>、在其他方面的应用</a:t>
            </a:r>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1143" y="1853924"/>
            <a:ext cx="1548767" cy="1197500"/>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9979" y="3461151"/>
            <a:ext cx="1589931" cy="1199007"/>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7327" y="3474991"/>
            <a:ext cx="2504313" cy="1011560"/>
          </a:xfrm>
          <a:prstGeom prst="rect">
            <a:avLst/>
          </a:prstGeom>
        </p:spPr>
      </p:pic>
      <p:pic>
        <p:nvPicPr>
          <p:cNvPr id="28" name="图片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70051" y="3324313"/>
            <a:ext cx="1687301" cy="1312915"/>
          </a:xfrm>
          <a:prstGeom prst="rect">
            <a:avLst/>
          </a:prstGeom>
        </p:spPr>
      </p:pic>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94305" y="5023795"/>
            <a:ext cx="1763833" cy="1213517"/>
          </a:xfrm>
          <a:prstGeom prst="rect">
            <a:avLst/>
          </a:prstGeom>
        </p:spPr>
      </p:pic>
      <p:pic>
        <p:nvPicPr>
          <p:cNvPr id="30" name="图片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93542" y="4909810"/>
            <a:ext cx="2251881" cy="1394470"/>
          </a:xfrm>
          <a:prstGeom prst="rect">
            <a:avLst/>
          </a:prstGeom>
        </p:spPr>
      </p:pic>
      <p:pic>
        <p:nvPicPr>
          <p:cNvPr id="31" name="图片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170051" y="5094476"/>
            <a:ext cx="1669745" cy="892209"/>
          </a:xfrm>
          <a:prstGeom prst="rect">
            <a:avLst/>
          </a:prstGeom>
        </p:spPr>
      </p:pic>
      <p:sp>
        <p:nvSpPr>
          <p:cNvPr id="32" name="TextBox 31"/>
          <p:cNvSpPr txBox="1"/>
          <p:nvPr/>
        </p:nvSpPr>
        <p:spPr>
          <a:xfrm>
            <a:off x="8314585" y="4529353"/>
            <a:ext cx="809793" cy="261610"/>
          </a:xfrm>
          <a:prstGeom prst="rect">
            <a:avLst/>
          </a:prstGeom>
          <a:noFill/>
        </p:spPr>
        <p:txBody>
          <a:bodyPr wrap="square" rtlCol="0">
            <a:spAutoFit/>
          </a:bodyPr>
          <a:lstStyle/>
          <a:p>
            <a:r>
              <a:rPr lang="zh-CN" altLang="en-US" sz="1100" dirty="0" smtClean="0"/>
              <a:t>图</a:t>
            </a:r>
            <a:r>
              <a:rPr lang="en-US" altLang="zh-CN" sz="1100" dirty="0" smtClean="0"/>
              <a:t>1-5</a:t>
            </a:r>
            <a:endParaRPr lang="zh-CN" altLang="en-US" sz="1100" dirty="0"/>
          </a:p>
        </p:txBody>
      </p:sp>
      <p:sp>
        <p:nvSpPr>
          <p:cNvPr id="33" name="TextBox 32"/>
          <p:cNvSpPr txBox="1"/>
          <p:nvPr/>
        </p:nvSpPr>
        <p:spPr>
          <a:xfrm>
            <a:off x="8187407" y="3138501"/>
            <a:ext cx="809793" cy="261610"/>
          </a:xfrm>
          <a:prstGeom prst="rect">
            <a:avLst/>
          </a:prstGeom>
          <a:noFill/>
        </p:spPr>
        <p:txBody>
          <a:bodyPr wrap="square" rtlCol="0">
            <a:spAutoFit/>
          </a:bodyPr>
          <a:lstStyle/>
          <a:p>
            <a:r>
              <a:rPr lang="zh-CN" altLang="en-US" sz="1100" dirty="0" smtClean="0"/>
              <a:t>图</a:t>
            </a:r>
            <a:r>
              <a:rPr lang="en-US" altLang="zh-CN" sz="1100" dirty="0" smtClean="0"/>
              <a:t>1-2</a:t>
            </a:r>
            <a:endParaRPr lang="zh-CN" altLang="en-US" sz="1100" dirty="0"/>
          </a:p>
        </p:txBody>
      </p:sp>
      <p:sp>
        <p:nvSpPr>
          <p:cNvPr id="34" name="TextBox 33"/>
          <p:cNvSpPr txBox="1"/>
          <p:nvPr/>
        </p:nvSpPr>
        <p:spPr>
          <a:xfrm>
            <a:off x="9971640" y="3107228"/>
            <a:ext cx="809793" cy="261610"/>
          </a:xfrm>
          <a:prstGeom prst="rect">
            <a:avLst/>
          </a:prstGeom>
          <a:noFill/>
        </p:spPr>
        <p:txBody>
          <a:bodyPr wrap="square" rtlCol="0">
            <a:spAutoFit/>
          </a:bodyPr>
          <a:lstStyle/>
          <a:p>
            <a:r>
              <a:rPr lang="zh-CN" altLang="en-US" sz="1100" dirty="0" smtClean="0"/>
              <a:t>图</a:t>
            </a:r>
            <a:r>
              <a:rPr lang="en-US" altLang="zh-CN" sz="1100" dirty="0" smtClean="0"/>
              <a:t>1-3</a:t>
            </a:r>
            <a:endParaRPr lang="zh-CN" altLang="en-US" sz="1100" dirty="0"/>
          </a:p>
        </p:txBody>
      </p:sp>
      <p:sp>
        <p:nvSpPr>
          <p:cNvPr id="35" name="TextBox 34"/>
          <p:cNvSpPr txBox="1"/>
          <p:nvPr/>
        </p:nvSpPr>
        <p:spPr>
          <a:xfrm>
            <a:off x="6315198" y="4594339"/>
            <a:ext cx="809793" cy="261610"/>
          </a:xfrm>
          <a:prstGeom prst="rect">
            <a:avLst/>
          </a:prstGeom>
          <a:noFill/>
        </p:spPr>
        <p:txBody>
          <a:bodyPr wrap="square" rtlCol="0">
            <a:spAutoFit/>
          </a:bodyPr>
          <a:lstStyle/>
          <a:p>
            <a:r>
              <a:rPr lang="zh-CN" altLang="en-US" sz="1100" dirty="0" smtClean="0"/>
              <a:t>图</a:t>
            </a:r>
            <a:r>
              <a:rPr lang="en-US" altLang="zh-CN" sz="1100" dirty="0" smtClean="0"/>
              <a:t>1-4</a:t>
            </a:r>
            <a:endParaRPr lang="zh-CN" altLang="en-US" sz="1100" dirty="0"/>
          </a:p>
        </p:txBody>
      </p:sp>
      <p:sp>
        <p:nvSpPr>
          <p:cNvPr id="36" name="TextBox 35"/>
          <p:cNvSpPr txBox="1"/>
          <p:nvPr/>
        </p:nvSpPr>
        <p:spPr>
          <a:xfrm>
            <a:off x="10639277" y="6174426"/>
            <a:ext cx="809793" cy="261610"/>
          </a:xfrm>
          <a:prstGeom prst="rect">
            <a:avLst/>
          </a:prstGeom>
          <a:noFill/>
        </p:spPr>
        <p:txBody>
          <a:bodyPr wrap="square" rtlCol="0">
            <a:spAutoFit/>
          </a:bodyPr>
          <a:lstStyle/>
          <a:p>
            <a:r>
              <a:rPr lang="zh-CN" altLang="en-US" sz="1100" dirty="0" smtClean="0"/>
              <a:t>图</a:t>
            </a:r>
            <a:r>
              <a:rPr lang="en-US" altLang="zh-CN" sz="1100" dirty="0" smtClean="0"/>
              <a:t>1-9</a:t>
            </a:r>
            <a:endParaRPr lang="zh-CN" altLang="en-US" sz="1100" dirty="0"/>
          </a:p>
        </p:txBody>
      </p:sp>
      <p:sp>
        <p:nvSpPr>
          <p:cNvPr id="37" name="TextBox 36"/>
          <p:cNvSpPr txBox="1"/>
          <p:nvPr/>
        </p:nvSpPr>
        <p:spPr>
          <a:xfrm>
            <a:off x="10608805" y="4657540"/>
            <a:ext cx="809793" cy="261610"/>
          </a:xfrm>
          <a:prstGeom prst="rect">
            <a:avLst/>
          </a:prstGeom>
          <a:noFill/>
        </p:spPr>
        <p:txBody>
          <a:bodyPr wrap="square" rtlCol="0">
            <a:spAutoFit/>
          </a:bodyPr>
          <a:lstStyle/>
          <a:p>
            <a:r>
              <a:rPr lang="zh-CN" altLang="en-US" sz="1100" dirty="0" smtClean="0"/>
              <a:t>图</a:t>
            </a:r>
            <a:r>
              <a:rPr lang="en-US" altLang="zh-CN" sz="1100" dirty="0" smtClean="0"/>
              <a:t>1-6</a:t>
            </a:r>
            <a:endParaRPr lang="zh-CN" altLang="en-US" sz="1100" dirty="0"/>
          </a:p>
        </p:txBody>
      </p:sp>
      <p:sp>
        <p:nvSpPr>
          <p:cNvPr id="38" name="TextBox 37"/>
          <p:cNvSpPr txBox="1"/>
          <p:nvPr/>
        </p:nvSpPr>
        <p:spPr>
          <a:xfrm>
            <a:off x="6062702" y="6305231"/>
            <a:ext cx="809793" cy="261610"/>
          </a:xfrm>
          <a:prstGeom prst="rect">
            <a:avLst/>
          </a:prstGeom>
          <a:noFill/>
        </p:spPr>
        <p:txBody>
          <a:bodyPr wrap="square" rtlCol="0">
            <a:spAutoFit/>
          </a:bodyPr>
          <a:lstStyle/>
          <a:p>
            <a:r>
              <a:rPr lang="zh-CN" altLang="en-US" sz="1100" dirty="0" smtClean="0"/>
              <a:t>图</a:t>
            </a:r>
            <a:r>
              <a:rPr lang="en-US" altLang="zh-CN" sz="1100" dirty="0" smtClean="0"/>
              <a:t>1-7</a:t>
            </a:r>
            <a:endParaRPr lang="zh-CN" altLang="en-US" sz="1100" dirty="0"/>
          </a:p>
        </p:txBody>
      </p:sp>
      <p:sp>
        <p:nvSpPr>
          <p:cNvPr id="39" name="TextBox 38"/>
          <p:cNvSpPr txBox="1"/>
          <p:nvPr/>
        </p:nvSpPr>
        <p:spPr>
          <a:xfrm>
            <a:off x="8314586" y="6305231"/>
            <a:ext cx="809793" cy="261610"/>
          </a:xfrm>
          <a:prstGeom prst="rect">
            <a:avLst/>
          </a:prstGeom>
          <a:noFill/>
        </p:spPr>
        <p:txBody>
          <a:bodyPr wrap="square" rtlCol="0">
            <a:spAutoFit/>
          </a:bodyPr>
          <a:lstStyle/>
          <a:p>
            <a:r>
              <a:rPr lang="zh-CN" altLang="en-US" sz="1100" dirty="0" smtClean="0"/>
              <a:t>图</a:t>
            </a:r>
            <a:r>
              <a:rPr lang="en-US" altLang="zh-CN" sz="1100" dirty="0" smtClean="0"/>
              <a:t>1-8</a:t>
            </a:r>
            <a:endParaRPr lang="zh-CN" altLang="en-US" sz="1100" dirty="0"/>
          </a:p>
        </p:txBody>
      </p:sp>
      <p:sp>
        <p:nvSpPr>
          <p:cNvPr id="40" name="TextBox 39"/>
          <p:cNvSpPr txBox="1"/>
          <p:nvPr/>
        </p:nvSpPr>
        <p:spPr>
          <a:xfrm>
            <a:off x="6315199" y="3088100"/>
            <a:ext cx="809793" cy="261610"/>
          </a:xfrm>
          <a:prstGeom prst="rect">
            <a:avLst/>
          </a:prstGeom>
          <a:noFill/>
        </p:spPr>
        <p:txBody>
          <a:bodyPr wrap="square" rtlCol="0">
            <a:spAutoFit/>
          </a:bodyPr>
          <a:lstStyle/>
          <a:p>
            <a:r>
              <a:rPr lang="zh-CN" altLang="en-US" sz="1100" dirty="0" smtClean="0"/>
              <a:t>图</a:t>
            </a:r>
            <a:r>
              <a:rPr lang="en-US" altLang="zh-CN" sz="1100" dirty="0" smtClean="0"/>
              <a:t>1-1</a:t>
            </a:r>
            <a:endParaRPr lang="zh-CN" altLang="en-US" sz="1100" dirty="0"/>
          </a:p>
        </p:txBody>
      </p:sp>
    </p:spTree>
    <p:extLst>
      <p:ext uri="{BB962C8B-B14F-4D97-AF65-F5344CB8AC3E}">
        <p14:creationId xmlns:p14="http://schemas.microsoft.com/office/powerpoint/2010/main" val="401563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图形图像的基础知识</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2" name="TextBox 11"/>
          <p:cNvSpPr txBox="1"/>
          <p:nvPr/>
        </p:nvSpPr>
        <p:spPr>
          <a:xfrm>
            <a:off x="1502877" y="830034"/>
            <a:ext cx="9023024" cy="1231106"/>
          </a:xfrm>
          <a:prstGeom prst="rect">
            <a:avLst/>
          </a:prstGeom>
          <a:noFill/>
        </p:spPr>
        <p:txBody>
          <a:bodyPr wrap="square" rtlCol="0">
            <a:spAutoFit/>
          </a:bodyPr>
          <a:lstStyle/>
          <a:p>
            <a:pPr>
              <a:spcAft>
                <a:spcPts val="2400"/>
              </a:spcAft>
            </a:pPr>
            <a:r>
              <a:rPr lang="zh-CN" altLang="en-US" dirty="0" smtClean="0"/>
              <a:t>一、</a:t>
            </a:r>
            <a:r>
              <a:rPr lang="en-US" altLang="zh-CN" dirty="0" smtClean="0"/>
              <a:t>  </a:t>
            </a:r>
            <a:r>
              <a:rPr lang="zh-CN" altLang="en-US" dirty="0" smtClean="0"/>
              <a:t>位图、矢量图</a:t>
            </a:r>
            <a:endParaRPr lang="en-US" altLang="zh-CN" dirty="0" smtClean="0"/>
          </a:p>
          <a:p>
            <a:pPr>
              <a:spcAft>
                <a:spcPts val="2400"/>
              </a:spcAft>
            </a:pPr>
            <a:r>
              <a:rPr lang="en-US" altLang="zh-CN" dirty="0" smtClean="0"/>
              <a:t>       1</a:t>
            </a:r>
            <a:r>
              <a:rPr lang="zh-CN" altLang="en-US" dirty="0" smtClean="0"/>
              <a:t>、位图：</a:t>
            </a:r>
            <a:r>
              <a:rPr lang="zh-CN" altLang="zh-CN" dirty="0" smtClean="0"/>
              <a:t>位图</a:t>
            </a:r>
            <a:r>
              <a:rPr lang="zh-CN" altLang="zh-CN" dirty="0"/>
              <a:t>是由像素点组合而成的图像，一个点就是一个像素，每个点都有自己的颜色。</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6967" y="1743918"/>
            <a:ext cx="4114752" cy="1785111"/>
          </a:xfrm>
          <a:prstGeom prst="rect">
            <a:avLst/>
          </a:prstGeom>
        </p:spPr>
      </p:pic>
      <p:sp>
        <p:nvSpPr>
          <p:cNvPr id="10" name="矩形 9"/>
          <p:cNvSpPr/>
          <p:nvPr/>
        </p:nvSpPr>
        <p:spPr>
          <a:xfrm>
            <a:off x="1778695" y="3430395"/>
            <a:ext cx="8712968" cy="923330"/>
          </a:xfrm>
          <a:prstGeom prst="rect">
            <a:avLst/>
          </a:prstGeom>
        </p:spPr>
        <p:txBody>
          <a:bodyPr wrap="square">
            <a:spAutoFit/>
          </a:bodyPr>
          <a:lstStyle/>
          <a:p>
            <a:r>
              <a:rPr lang="en-US" altLang="zh-CN" dirty="0"/>
              <a:t>2</a:t>
            </a:r>
            <a:r>
              <a:rPr lang="zh-CN" altLang="zh-CN" dirty="0"/>
              <a:t>、矢量图</a:t>
            </a:r>
          </a:p>
          <a:p>
            <a:r>
              <a:rPr lang="zh-CN" altLang="zh-CN" dirty="0"/>
              <a:t>矢量图是以数学向量方式记录图像的，其内容以线条和色块为主。矢量图和分辨率无关，它可以任意地放大且清晰度不变，也不会出现锯齿状</a:t>
            </a:r>
            <a:r>
              <a:rPr lang="zh-CN" altLang="zh-CN" dirty="0" smtClean="0"/>
              <a:t>边缘</a:t>
            </a:r>
            <a:r>
              <a:rPr lang="zh-CN" altLang="en-US" dirty="0"/>
              <a:t>。</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1079" y="4509120"/>
            <a:ext cx="4695825" cy="2009775"/>
          </a:xfrm>
          <a:prstGeom prst="rect">
            <a:avLst/>
          </a:prstGeom>
        </p:spPr>
      </p:pic>
    </p:spTree>
    <p:extLst>
      <p:ext uri="{BB962C8B-B14F-4D97-AF65-F5344CB8AC3E}">
        <p14:creationId xmlns:p14="http://schemas.microsoft.com/office/powerpoint/2010/main" val="386287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图形图像的基础知识</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二、</a:t>
            </a:r>
            <a:r>
              <a:rPr lang="zh-CN" altLang="zh-CN" dirty="0" smtClean="0"/>
              <a:t>色彩</a:t>
            </a:r>
            <a:r>
              <a:rPr lang="zh-CN" altLang="zh-CN" dirty="0"/>
              <a:t>模式</a:t>
            </a:r>
            <a:endParaRPr lang="zh-CN" altLang="en-US" dirty="0"/>
          </a:p>
        </p:txBody>
      </p:sp>
      <p:sp>
        <p:nvSpPr>
          <p:cNvPr id="14" name="矩形 13"/>
          <p:cNvSpPr/>
          <p:nvPr/>
        </p:nvSpPr>
        <p:spPr>
          <a:xfrm>
            <a:off x="2881357" y="980728"/>
            <a:ext cx="2492990" cy="369332"/>
          </a:xfrm>
          <a:prstGeom prst="rect">
            <a:avLst/>
          </a:prstGeom>
        </p:spPr>
        <p:txBody>
          <a:bodyPr wrap="none">
            <a:spAutoFit/>
          </a:bodyPr>
          <a:lstStyle/>
          <a:p>
            <a:r>
              <a:rPr lang="zh-CN" altLang="zh-CN" dirty="0"/>
              <a:t>表示颜色的一种</a:t>
            </a:r>
            <a:r>
              <a:rPr lang="zh-CN" altLang="zh-CN" dirty="0" smtClean="0"/>
              <a:t>算法</a:t>
            </a:r>
            <a:r>
              <a:rPr lang="zh-CN" altLang="en-US" dirty="0" smtClean="0"/>
              <a:t>。</a:t>
            </a:r>
            <a:endParaRPr lang="zh-CN" altLang="en-US" dirty="0"/>
          </a:p>
        </p:txBody>
      </p:sp>
      <p:sp>
        <p:nvSpPr>
          <p:cNvPr id="15" name="矩形 14"/>
          <p:cNvSpPr/>
          <p:nvPr/>
        </p:nvSpPr>
        <p:spPr>
          <a:xfrm>
            <a:off x="1638152" y="1355513"/>
            <a:ext cx="10081120" cy="646331"/>
          </a:xfrm>
          <a:prstGeom prst="rect">
            <a:avLst/>
          </a:prstGeom>
        </p:spPr>
        <p:txBody>
          <a:bodyPr wrap="square">
            <a:spAutoFit/>
          </a:bodyPr>
          <a:lstStyle/>
          <a:p>
            <a:r>
              <a:rPr lang="en-US" altLang="zh-CN" dirty="0" smtClean="0"/>
              <a:t>         </a:t>
            </a:r>
            <a:r>
              <a:rPr lang="zh-CN" altLang="zh-CN" dirty="0" smtClean="0"/>
              <a:t>色彩</a:t>
            </a:r>
            <a:r>
              <a:rPr lang="zh-CN" altLang="zh-CN" dirty="0"/>
              <a:t>模式分为：</a:t>
            </a:r>
            <a:r>
              <a:rPr lang="en-US" altLang="zh-CN" dirty="0"/>
              <a:t>RGB</a:t>
            </a:r>
            <a:r>
              <a:rPr lang="zh-CN" altLang="zh-CN" dirty="0"/>
              <a:t>模式、</a:t>
            </a:r>
            <a:r>
              <a:rPr lang="en-US" altLang="zh-CN" dirty="0"/>
              <a:t>CMYK</a:t>
            </a:r>
            <a:r>
              <a:rPr lang="zh-CN" altLang="zh-CN" dirty="0"/>
              <a:t>模式、</a:t>
            </a:r>
            <a:r>
              <a:rPr lang="en-US" altLang="zh-CN" dirty="0"/>
              <a:t>HSB</a:t>
            </a:r>
            <a:r>
              <a:rPr lang="zh-CN" altLang="zh-CN" dirty="0"/>
              <a:t>模式、</a:t>
            </a:r>
            <a:r>
              <a:rPr lang="en-US" altLang="zh-CN" dirty="0"/>
              <a:t>Lab</a:t>
            </a:r>
            <a:r>
              <a:rPr lang="zh-CN" altLang="zh-CN" dirty="0"/>
              <a:t>颜色模式、灰度模式、位图模式、索引颜色模式、双色调模式和多通道</a:t>
            </a:r>
            <a:r>
              <a:rPr lang="zh-CN" altLang="zh-CN" dirty="0" smtClean="0"/>
              <a:t>模式。</a:t>
            </a:r>
            <a:endParaRPr lang="zh-CN" altLang="zh-CN" dirty="0"/>
          </a:p>
        </p:txBody>
      </p:sp>
      <p:sp>
        <p:nvSpPr>
          <p:cNvPr id="16" name="矩形 15"/>
          <p:cNvSpPr/>
          <p:nvPr/>
        </p:nvSpPr>
        <p:spPr>
          <a:xfrm>
            <a:off x="1911825" y="2001844"/>
            <a:ext cx="1547218" cy="369332"/>
          </a:xfrm>
          <a:prstGeom prst="rect">
            <a:avLst/>
          </a:prstGeom>
        </p:spPr>
        <p:txBody>
          <a:bodyPr wrap="none">
            <a:spAutoFit/>
          </a:bodyPr>
          <a:lstStyle/>
          <a:p>
            <a:r>
              <a:rPr lang="en-US" altLang="zh-CN" dirty="0"/>
              <a:t>1</a:t>
            </a:r>
            <a:r>
              <a:rPr lang="zh-CN" altLang="zh-CN" dirty="0"/>
              <a:t>、</a:t>
            </a:r>
            <a:r>
              <a:rPr lang="en-US" altLang="zh-CN" dirty="0"/>
              <a:t>CMYK</a:t>
            </a:r>
            <a:r>
              <a:rPr lang="zh-CN" altLang="zh-CN" dirty="0"/>
              <a:t>模式</a:t>
            </a:r>
          </a:p>
        </p:txBody>
      </p:sp>
      <p:sp>
        <p:nvSpPr>
          <p:cNvPr id="17" name="矩形 16"/>
          <p:cNvSpPr/>
          <p:nvPr/>
        </p:nvSpPr>
        <p:spPr>
          <a:xfrm>
            <a:off x="1286102" y="2371176"/>
            <a:ext cx="3156889" cy="1107996"/>
          </a:xfrm>
          <a:prstGeom prst="rect">
            <a:avLst/>
          </a:prstGeom>
        </p:spPr>
        <p:txBody>
          <a:bodyPr wrap="square">
            <a:spAutoFit/>
          </a:bodyPr>
          <a:lstStyle/>
          <a:p>
            <a:r>
              <a:rPr lang="en-US" altLang="zh-CN" dirty="0" smtClean="0"/>
              <a:t>        </a:t>
            </a:r>
            <a:r>
              <a:rPr lang="zh-CN" altLang="zh-CN" sz="1200" dirty="0" smtClean="0"/>
              <a:t>这种</a:t>
            </a:r>
            <a:r>
              <a:rPr lang="zh-CN" altLang="zh-CN" sz="1200" dirty="0"/>
              <a:t>色彩模式在印刷时用了色彩学中的减法混合原理，通过反射某些颜色的光来吸收另外一些颜色的光而产生不同的颜色的一种色彩模式。其中</a:t>
            </a:r>
            <a:r>
              <a:rPr lang="en-US" altLang="zh-CN" sz="1200" dirty="0"/>
              <a:t>C</a:t>
            </a:r>
            <a:r>
              <a:rPr lang="zh-CN" altLang="zh-CN" sz="1200" dirty="0"/>
              <a:t>指青色（蓝色）、</a:t>
            </a:r>
            <a:r>
              <a:rPr lang="en-US" altLang="zh-CN" sz="1200" dirty="0"/>
              <a:t>M</a:t>
            </a:r>
            <a:r>
              <a:rPr lang="zh-CN" altLang="zh-CN" sz="1200" dirty="0"/>
              <a:t>指洋红色、</a:t>
            </a:r>
            <a:r>
              <a:rPr lang="en-US" altLang="zh-CN" sz="1200" dirty="0"/>
              <a:t>Y</a:t>
            </a:r>
            <a:r>
              <a:rPr lang="zh-CN" altLang="zh-CN" sz="1200" dirty="0"/>
              <a:t>指黄色、</a:t>
            </a:r>
            <a:r>
              <a:rPr lang="en-US" altLang="zh-CN" sz="1200" dirty="0"/>
              <a:t>K</a:t>
            </a:r>
            <a:r>
              <a:rPr lang="zh-CN" altLang="zh-CN" sz="1200" dirty="0"/>
              <a:t>指黑色。</a:t>
            </a:r>
            <a:endParaRPr lang="zh-CN" altLang="en-US" sz="1200" dirty="0"/>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1825" y="4082044"/>
            <a:ext cx="1968065" cy="1800200"/>
          </a:xfrm>
          <a:prstGeom prst="rect">
            <a:avLst/>
          </a:prstGeom>
        </p:spPr>
      </p:pic>
      <p:sp>
        <p:nvSpPr>
          <p:cNvPr id="19" name="矩形 18"/>
          <p:cNvSpPr/>
          <p:nvPr/>
        </p:nvSpPr>
        <p:spPr>
          <a:xfrm>
            <a:off x="5307087" y="2003896"/>
            <a:ext cx="1388009" cy="369332"/>
          </a:xfrm>
          <a:prstGeom prst="rect">
            <a:avLst/>
          </a:prstGeom>
        </p:spPr>
        <p:txBody>
          <a:bodyPr wrap="none">
            <a:spAutoFit/>
          </a:bodyPr>
          <a:lstStyle/>
          <a:p>
            <a:r>
              <a:rPr lang="en-US" altLang="zh-CN" dirty="0"/>
              <a:t>2</a:t>
            </a:r>
            <a:r>
              <a:rPr lang="zh-CN" altLang="zh-CN" dirty="0" smtClean="0"/>
              <a:t>、</a:t>
            </a:r>
            <a:r>
              <a:rPr lang="en-US" altLang="zh-CN" dirty="0" smtClean="0"/>
              <a:t>RGB</a:t>
            </a:r>
            <a:r>
              <a:rPr lang="zh-CN" altLang="zh-CN" dirty="0"/>
              <a:t>模式</a:t>
            </a:r>
          </a:p>
        </p:txBody>
      </p:sp>
      <p:sp>
        <p:nvSpPr>
          <p:cNvPr id="20" name="矩形 19"/>
          <p:cNvSpPr/>
          <p:nvPr/>
        </p:nvSpPr>
        <p:spPr>
          <a:xfrm>
            <a:off x="5019055" y="2417342"/>
            <a:ext cx="2664296" cy="1015663"/>
          </a:xfrm>
          <a:prstGeom prst="rect">
            <a:avLst/>
          </a:prstGeom>
        </p:spPr>
        <p:txBody>
          <a:bodyPr wrap="square">
            <a:spAutoFit/>
          </a:bodyPr>
          <a:lstStyle/>
          <a:p>
            <a:r>
              <a:rPr lang="en-US" altLang="zh-CN" sz="1200" dirty="0" smtClean="0"/>
              <a:t>       RGB</a:t>
            </a:r>
            <a:r>
              <a:rPr lang="zh-CN" altLang="zh-CN" sz="1200" dirty="0"/>
              <a:t>模式是工作中使用最广泛的一种模式，它通过红、绿、蓝</a:t>
            </a:r>
            <a:r>
              <a:rPr lang="en-US" altLang="zh-CN" sz="1200" dirty="0"/>
              <a:t>3</a:t>
            </a:r>
            <a:r>
              <a:rPr lang="zh-CN" altLang="zh-CN" sz="1200" dirty="0"/>
              <a:t>种色彩的叠加而形成更多的颜色，因此被大家称为加色模式，其中</a:t>
            </a:r>
            <a:r>
              <a:rPr lang="en-US" altLang="zh-CN" sz="1200" dirty="0"/>
              <a:t>R</a:t>
            </a:r>
            <a:r>
              <a:rPr lang="zh-CN" altLang="zh-CN" sz="1200" dirty="0"/>
              <a:t>指红色、</a:t>
            </a:r>
            <a:r>
              <a:rPr lang="en-US" altLang="zh-CN" sz="1200" dirty="0"/>
              <a:t>G</a:t>
            </a:r>
            <a:r>
              <a:rPr lang="zh-CN" altLang="zh-CN" sz="1200" dirty="0"/>
              <a:t>指绿色、</a:t>
            </a:r>
            <a:r>
              <a:rPr lang="en-US" altLang="zh-CN" sz="1200" dirty="0"/>
              <a:t>B</a:t>
            </a:r>
            <a:r>
              <a:rPr lang="zh-CN" altLang="zh-CN" sz="1200" dirty="0"/>
              <a:t>指蓝色。</a:t>
            </a:r>
            <a:endParaRPr lang="zh-CN" altLang="en-US" sz="1200" dirty="0"/>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127" y="4176365"/>
            <a:ext cx="1905000" cy="1609725"/>
          </a:xfrm>
          <a:prstGeom prst="rect">
            <a:avLst/>
          </a:prstGeom>
        </p:spPr>
      </p:pic>
      <p:sp>
        <p:nvSpPr>
          <p:cNvPr id="22" name="矩形 21"/>
          <p:cNvSpPr/>
          <p:nvPr/>
        </p:nvSpPr>
        <p:spPr>
          <a:xfrm>
            <a:off x="8255070" y="1988840"/>
            <a:ext cx="1369286" cy="369332"/>
          </a:xfrm>
          <a:prstGeom prst="rect">
            <a:avLst/>
          </a:prstGeom>
        </p:spPr>
        <p:txBody>
          <a:bodyPr wrap="none">
            <a:spAutoFit/>
          </a:bodyPr>
          <a:lstStyle/>
          <a:p>
            <a:r>
              <a:rPr lang="en-US" altLang="zh-CN" dirty="0"/>
              <a:t>3</a:t>
            </a:r>
            <a:r>
              <a:rPr lang="zh-CN" altLang="zh-CN" dirty="0"/>
              <a:t>、</a:t>
            </a:r>
            <a:r>
              <a:rPr lang="en-US" altLang="zh-CN" dirty="0"/>
              <a:t>HSB</a:t>
            </a:r>
            <a:r>
              <a:rPr lang="zh-CN" altLang="zh-CN" dirty="0"/>
              <a:t>模式</a:t>
            </a:r>
          </a:p>
        </p:txBody>
      </p:sp>
      <p:sp>
        <p:nvSpPr>
          <p:cNvPr id="23" name="矩形 22"/>
          <p:cNvSpPr/>
          <p:nvPr/>
        </p:nvSpPr>
        <p:spPr>
          <a:xfrm>
            <a:off x="8259415" y="2385749"/>
            <a:ext cx="1324402" cy="369332"/>
          </a:xfrm>
          <a:prstGeom prst="rect">
            <a:avLst/>
          </a:prstGeom>
        </p:spPr>
        <p:txBody>
          <a:bodyPr wrap="none">
            <a:spAutoFit/>
          </a:bodyPr>
          <a:lstStyle/>
          <a:p>
            <a:r>
              <a:rPr lang="en-US" altLang="zh-CN" dirty="0"/>
              <a:t>4</a:t>
            </a:r>
            <a:r>
              <a:rPr lang="zh-CN" altLang="zh-CN" dirty="0"/>
              <a:t>、</a:t>
            </a:r>
            <a:r>
              <a:rPr lang="en-US" altLang="zh-CN" dirty="0"/>
              <a:t>Lab</a:t>
            </a:r>
            <a:r>
              <a:rPr lang="zh-CN" altLang="zh-CN" dirty="0"/>
              <a:t>模式</a:t>
            </a:r>
            <a:endParaRPr lang="zh-CN" altLang="en-US" dirty="0"/>
          </a:p>
        </p:txBody>
      </p:sp>
      <p:sp>
        <p:nvSpPr>
          <p:cNvPr id="24" name="矩形 23"/>
          <p:cNvSpPr/>
          <p:nvPr/>
        </p:nvSpPr>
        <p:spPr>
          <a:xfrm>
            <a:off x="8263317" y="2852936"/>
            <a:ext cx="1917513" cy="369332"/>
          </a:xfrm>
          <a:prstGeom prst="rect">
            <a:avLst/>
          </a:prstGeom>
        </p:spPr>
        <p:txBody>
          <a:bodyPr wrap="none">
            <a:spAutoFit/>
          </a:bodyPr>
          <a:lstStyle/>
          <a:p>
            <a:r>
              <a:rPr lang="en-US" altLang="zh-CN" dirty="0"/>
              <a:t>5</a:t>
            </a:r>
            <a:r>
              <a:rPr lang="zh-CN" altLang="zh-CN" dirty="0"/>
              <a:t>、灰度色彩模式</a:t>
            </a:r>
            <a:endParaRPr lang="zh-CN" altLang="en-US" dirty="0"/>
          </a:p>
        </p:txBody>
      </p:sp>
    </p:spTree>
    <p:extLst>
      <p:ext uri="{BB962C8B-B14F-4D97-AF65-F5344CB8AC3E}">
        <p14:creationId xmlns:p14="http://schemas.microsoft.com/office/powerpoint/2010/main" val="422343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图形图像的基础知识</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三、文件格</a:t>
            </a:r>
            <a:r>
              <a:rPr lang="zh-CN" altLang="zh-CN" dirty="0" smtClean="0"/>
              <a:t>式</a:t>
            </a:r>
            <a:endParaRPr lang="zh-CN" altLang="en-US" dirty="0"/>
          </a:p>
        </p:txBody>
      </p:sp>
      <p:sp>
        <p:nvSpPr>
          <p:cNvPr id="7" name="矩形 6"/>
          <p:cNvSpPr/>
          <p:nvPr/>
        </p:nvSpPr>
        <p:spPr>
          <a:xfrm>
            <a:off x="1006530" y="1412776"/>
            <a:ext cx="9890695" cy="4708981"/>
          </a:xfrm>
          <a:prstGeom prst="rect">
            <a:avLst/>
          </a:prstGeom>
        </p:spPr>
        <p:txBody>
          <a:bodyPr wrap="square">
            <a:spAutoFit/>
          </a:bodyPr>
          <a:lstStyle/>
          <a:p>
            <a:r>
              <a:rPr lang="en-US" altLang="zh-CN" sz="1200" dirty="0"/>
              <a:t>1</a:t>
            </a:r>
            <a:r>
              <a:rPr lang="zh-CN" altLang="zh-CN" sz="1200" dirty="0"/>
              <a:t>、</a:t>
            </a:r>
            <a:r>
              <a:rPr lang="en-US" altLang="zh-CN" sz="1200" dirty="0"/>
              <a:t> CDR</a:t>
            </a:r>
            <a:r>
              <a:rPr lang="zh-CN" altLang="zh-CN" sz="1200" dirty="0"/>
              <a:t>格式</a:t>
            </a:r>
          </a:p>
          <a:p>
            <a:r>
              <a:rPr lang="en-US" altLang="zh-CN" sz="1200" dirty="0"/>
              <a:t>CDR</a:t>
            </a:r>
            <a:r>
              <a:rPr lang="zh-CN" altLang="zh-CN" sz="1200" dirty="0"/>
              <a:t>格式是</a:t>
            </a:r>
            <a:r>
              <a:rPr lang="en-US" altLang="zh-CN" sz="1200" dirty="0" err="1"/>
              <a:t>CorelDRAW</a:t>
            </a:r>
            <a:r>
              <a:rPr lang="zh-CN" altLang="zh-CN" sz="1200" dirty="0"/>
              <a:t>软件生成的默认文件格式，它只能在</a:t>
            </a:r>
            <a:r>
              <a:rPr lang="en-US" altLang="zh-CN" sz="1200" dirty="0" err="1"/>
              <a:t>CorelDRAW</a:t>
            </a:r>
            <a:r>
              <a:rPr lang="zh-CN" altLang="zh-CN" sz="1200" dirty="0"/>
              <a:t>中打开。</a:t>
            </a:r>
          </a:p>
          <a:p>
            <a:r>
              <a:rPr lang="en-US" altLang="zh-CN" sz="1200" dirty="0"/>
              <a:t>2</a:t>
            </a:r>
            <a:r>
              <a:rPr lang="zh-CN" altLang="zh-CN" sz="1200" dirty="0"/>
              <a:t>、</a:t>
            </a:r>
            <a:r>
              <a:rPr lang="en-US" altLang="zh-CN" sz="1200" dirty="0"/>
              <a:t> TIFF</a:t>
            </a:r>
            <a:r>
              <a:rPr lang="zh-CN" altLang="zh-CN" sz="1200" dirty="0"/>
              <a:t>（</a:t>
            </a:r>
            <a:r>
              <a:rPr lang="en-US" altLang="zh-CN" sz="1200" dirty="0"/>
              <a:t>.TIF</a:t>
            </a:r>
            <a:r>
              <a:rPr lang="zh-CN" altLang="zh-CN" sz="1200" dirty="0"/>
              <a:t>）格式</a:t>
            </a:r>
          </a:p>
          <a:p>
            <a:r>
              <a:rPr lang="en-US" altLang="zh-CN" sz="1200" dirty="0"/>
              <a:t>TIFF</a:t>
            </a:r>
            <a:r>
              <a:rPr lang="zh-CN" altLang="zh-CN" sz="1200" dirty="0"/>
              <a:t>图像文件格式是一种无损压缩格式，能存储多个通道，可在多个图像软件之间进行数据交换。</a:t>
            </a:r>
          </a:p>
          <a:p>
            <a:r>
              <a:rPr lang="en-US" altLang="zh-CN" sz="1200" dirty="0"/>
              <a:t>3</a:t>
            </a:r>
            <a:r>
              <a:rPr lang="zh-CN" altLang="zh-CN" sz="1200" dirty="0"/>
              <a:t>、</a:t>
            </a:r>
            <a:r>
              <a:rPr lang="en-US" altLang="zh-CN" sz="1200" dirty="0"/>
              <a:t>JPEG</a:t>
            </a:r>
            <a:r>
              <a:rPr lang="zh-CN" altLang="zh-CN" sz="1200" dirty="0"/>
              <a:t>（</a:t>
            </a:r>
            <a:r>
              <a:rPr lang="en-US" altLang="zh-CN" sz="1200" dirty="0"/>
              <a:t>.JPG</a:t>
            </a:r>
            <a:r>
              <a:rPr lang="zh-CN" altLang="zh-CN" sz="1200" dirty="0"/>
              <a:t>、</a:t>
            </a:r>
            <a:r>
              <a:rPr lang="en-US" altLang="zh-CN" sz="1200" dirty="0"/>
              <a:t>.JPE</a:t>
            </a:r>
            <a:r>
              <a:rPr lang="zh-CN" altLang="zh-CN" sz="1200" dirty="0"/>
              <a:t>）格式</a:t>
            </a:r>
          </a:p>
          <a:p>
            <a:r>
              <a:rPr lang="en-US" altLang="zh-CN" sz="1200" dirty="0"/>
              <a:t>JPEG</a:t>
            </a:r>
            <a:r>
              <a:rPr lang="zh-CN" altLang="zh-CN" sz="1200" dirty="0"/>
              <a:t>通常简称</a:t>
            </a:r>
            <a:r>
              <a:rPr lang="en-US" altLang="zh-CN" sz="1200" dirty="0"/>
              <a:t>JPG</a:t>
            </a:r>
            <a:r>
              <a:rPr lang="zh-CN" altLang="zh-CN" sz="1200" dirty="0"/>
              <a:t>，是一种标准格式，允许在各种平台之间进行文件传输。它是一种较常用的有损压缩格式，支持</a:t>
            </a:r>
            <a:r>
              <a:rPr lang="en-US" altLang="zh-CN" sz="1200" dirty="0"/>
              <a:t>8</a:t>
            </a:r>
            <a:r>
              <a:rPr lang="zh-CN" altLang="zh-CN" sz="1200" dirty="0"/>
              <a:t>位灰度、</a:t>
            </a:r>
            <a:r>
              <a:rPr lang="en-US" altLang="zh-CN" sz="1200" dirty="0"/>
              <a:t>24</a:t>
            </a:r>
            <a:r>
              <a:rPr lang="zh-CN" altLang="zh-CN" sz="1200" dirty="0"/>
              <a:t>位</a:t>
            </a:r>
            <a:r>
              <a:rPr lang="en-US" altLang="zh-CN" sz="1200" dirty="0"/>
              <a:t>RGB</a:t>
            </a:r>
            <a:r>
              <a:rPr lang="zh-CN" altLang="zh-CN" sz="1200" dirty="0"/>
              <a:t>和</a:t>
            </a:r>
            <a:r>
              <a:rPr lang="en-US" altLang="zh-CN" sz="1200" dirty="0"/>
              <a:t>32</a:t>
            </a:r>
            <a:r>
              <a:rPr lang="zh-CN" altLang="zh-CN" sz="1200" dirty="0"/>
              <a:t>位</a:t>
            </a:r>
            <a:r>
              <a:rPr lang="en-US" altLang="zh-CN" sz="1200" dirty="0"/>
              <a:t>CMYK</a:t>
            </a:r>
            <a:r>
              <a:rPr lang="zh-CN" altLang="zh-CN" sz="1200" dirty="0"/>
              <a:t>颜色模式。由于支持真彩色，在生成时可以通过设置压缩的类型，产生不同大小和质量的文件，主要用于图像预览及超文本文档，如</a:t>
            </a:r>
            <a:r>
              <a:rPr lang="en-US" altLang="zh-CN" sz="1200" dirty="0"/>
              <a:t>HTML</a:t>
            </a:r>
            <a:r>
              <a:rPr lang="zh-CN" altLang="zh-CN" sz="1200" dirty="0"/>
              <a:t>文档。</a:t>
            </a:r>
          </a:p>
          <a:p>
            <a:r>
              <a:rPr lang="en-US" altLang="zh-CN" sz="1200" dirty="0"/>
              <a:t>4</a:t>
            </a:r>
            <a:r>
              <a:rPr lang="zh-CN" altLang="zh-CN" sz="1200" dirty="0"/>
              <a:t>、</a:t>
            </a:r>
            <a:r>
              <a:rPr lang="en-US" altLang="zh-CN" sz="1200" dirty="0"/>
              <a:t> GIF</a:t>
            </a:r>
            <a:r>
              <a:rPr lang="zh-CN" altLang="zh-CN" sz="1200" dirty="0"/>
              <a:t>格式</a:t>
            </a:r>
          </a:p>
          <a:p>
            <a:r>
              <a:rPr lang="en-US" altLang="zh-CN" sz="1200" dirty="0"/>
              <a:t>GIF</a:t>
            </a:r>
            <a:r>
              <a:rPr lang="zh-CN" altLang="zh-CN" sz="1200" dirty="0"/>
              <a:t>图像文件格式能够保存为背景透明化的图像形式，可进行</a:t>
            </a:r>
            <a:r>
              <a:rPr lang="en-US" altLang="zh-CN" sz="1200" dirty="0"/>
              <a:t>LZW</a:t>
            </a:r>
            <a:r>
              <a:rPr lang="zh-CN" altLang="zh-CN" sz="1200" dirty="0"/>
              <a:t>压缩，使图像文件占用较少的磁盘空间，传输速度较快，还可以将多张图像存储为一个文件形成动画效果。</a:t>
            </a:r>
          </a:p>
          <a:p>
            <a:r>
              <a:rPr lang="en-US" altLang="zh-CN" sz="1200" dirty="0"/>
              <a:t>5</a:t>
            </a:r>
            <a:r>
              <a:rPr lang="zh-CN" altLang="zh-CN" sz="1200" dirty="0"/>
              <a:t>、</a:t>
            </a:r>
            <a:r>
              <a:rPr lang="en-US" altLang="zh-CN" sz="1200" dirty="0"/>
              <a:t> BMP</a:t>
            </a:r>
            <a:r>
              <a:rPr lang="zh-CN" altLang="zh-CN" sz="1200" dirty="0"/>
              <a:t>（</a:t>
            </a:r>
            <a:r>
              <a:rPr lang="en-US" altLang="zh-CN" sz="1200" dirty="0"/>
              <a:t>.BMP</a:t>
            </a:r>
            <a:r>
              <a:rPr lang="zh-CN" altLang="zh-CN" sz="1200" dirty="0"/>
              <a:t>、</a:t>
            </a:r>
            <a:r>
              <a:rPr lang="en-US" altLang="zh-CN" sz="1200" dirty="0"/>
              <a:t>.RLE</a:t>
            </a:r>
            <a:r>
              <a:rPr lang="zh-CN" altLang="zh-CN" sz="1200" dirty="0"/>
              <a:t>）格式</a:t>
            </a:r>
          </a:p>
          <a:p>
            <a:r>
              <a:rPr lang="en-US" altLang="zh-CN" sz="1200" dirty="0"/>
              <a:t>BMP</a:t>
            </a:r>
            <a:r>
              <a:rPr lang="zh-CN" altLang="zh-CN" sz="1200" dirty="0"/>
              <a:t>图像文件格式是一种标准的点阵式图像文件格式，以</a:t>
            </a:r>
            <a:r>
              <a:rPr lang="en-US" altLang="zh-CN" sz="1200" dirty="0"/>
              <a:t>BMP</a:t>
            </a:r>
            <a:r>
              <a:rPr lang="zh-CN" altLang="zh-CN" sz="1200" dirty="0"/>
              <a:t>格式保存的文件通常比较大。</a:t>
            </a:r>
          </a:p>
          <a:p>
            <a:r>
              <a:rPr lang="en-US" altLang="zh-CN" sz="1200" dirty="0"/>
              <a:t>6</a:t>
            </a:r>
            <a:r>
              <a:rPr lang="zh-CN" altLang="zh-CN" sz="1200" dirty="0"/>
              <a:t>、</a:t>
            </a:r>
            <a:r>
              <a:rPr lang="en-US" altLang="zh-CN" sz="1200" dirty="0"/>
              <a:t> PNG</a:t>
            </a:r>
            <a:r>
              <a:rPr lang="zh-CN" altLang="zh-CN" sz="1200" dirty="0"/>
              <a:t>格式</a:t>
            </a:r>
          </a:p>
          <a:p>
            <a:r>
              <a:rPr lang="en-US" altLang="zh-CN" sz="1200" dirty="0"/>
              <a:t>PNG</a:t>
            </a:r>
            <a:r>
              <a:rPr lang="zh-CN" altLang="zh-CN" sz="1200" dirty="0"/>
              <a:t>文件格式广泛应用于网络图像的编辑，可以保存</a:t>
            </a:r>
            <a:r>
              <a:rPr lang="en-US" altLang="zh-CN" sz="1200" dirty="0"/>
              <a:t>24</a:t>
            </a:r>
            <a:r>
              <a:rPr lang="zh-CN" altLang="zh-CN" sz="1200" dirty="0"/>
              <a:t>位真彩色图像，具有支持透明背景和消除锯齿边缘的功能，可在不失真的情况下进行压缩并保存图像。</a:t>
            </a:r>
          </a:p>
          <a:p>
            <a:r>
              <a:rPr lang="en-US" altLang="zh-CN" sz="1200" dirty="0"/>
              <a:t>7</a:t>
            </a:r>
            <a:r>
              <a:rPr lang="zh-CN" altLang="zh-CN" sz="1200" dirty="0"/>
              <a:t>、</a:t>
            </a:r>
            <a:r>
              <a:rPr lang="en-US" altLang="zh-CN" sz="1200" dirty="0"/>
              <a:t> EPS</a:t>
            </a:r>
            <a:r>
              <a:rPr lang="zh-CN" altLang="zh-CN" sz="1200" dirty="0"/>
              <a:t>格式</a:t>
            </a:r>
          </a:p>
          <a:p>
            <a:r>
              <a:rPr lang="en-US" altLang="zh-CN" sz="1200" dirty="0"/>
              <a:t>EPS</a:t>
            </a:r>
            <a:r>
              <a:rPr lang="zh-CN" altLang="zh-CN" sz="1200" dirty="0"/>
              <a:t>文件格式为压缩的</a:t>
            </a:r>
            <a:r>
              <a:rPr lang="en-US" altLang="zh-CN" sz="1200" dirty="0"/>
              <a:t>PostScript</a:t>
            </a:r>
            <a:r>
              <a:rPr lang="zh-CN" altLang="zh-CN" sz="1200" dirty="0"/>
              <a:t>格式，可用于绘图或者排版，最大的优点是可以在排版软件中以低分辨率预览，打印时以高分辨率输出，效果与图像输出质量两不误。</a:t>
            </a:r>
          </a:p>
          <a:p>
            <a:r>
              <a:rPr lang="en-US" altLang="zh-CN" sz="1200" dirty="0"/>
              <a:t>8</a:t>
            </a:r>
            <a:r>
              <a:rPr lang="zh-CN" altLang="zh-CN" sz="1200" dirty="0"/>
              <a:t>、</a:t>
            </a:r>
            <a:r>
              <a:rPr lang="en-US" altLang="zh-CN" sz="1200" dirty="0"/>
              <a:t> PDF</a:t>
            </a:r>
            <a:r>
              <a:rPr lang="zh-CN" altLang="zh-CN" sz="1200" dirty="0"/>
              <a:t>格式</a:t>
            </a:r>
          </a:p>
          <a:p>
            <a:r>
              <a:rPr lang="en-US" altLang="zh-CN" sz="1200" dirty="0"/>
              <a:t>PDF</a:t>
            </a:r>
            <a:r>
              <a:rPr lang="zh-CN" altLang="zh-CN" sz="1200" dirty="0"/>
              <a:t>文件格式可包含矢量图和位图，可以存储多页信息，包含图形、文档的查找和导航功能。该格式支持超文本链接，是网络下载经常使用的文件格式。</a:t>
            </a:r>
          </a:p>
          <a:p>
            <a:r>
              <a:rPr lang="en-US" altLang="zh-CN" sz="1200" dirty="0"/>
              <a:t>9</a:t>
            </a:r>
            <a:r>
              <a:rPr lang="zh-CN" altLang="zh-CN" sz="1200" dirty="0"/>
              <a:t>、</a:t>
            </a:r>
            <a:r>
              <a:rPr lang="en-US" altLang="zh-CN" sz="1200" dirty="0"/>
              <a:t>AI</a:t>
            </a:r>
            <a:r>
              <a:rPr lang="zh-CN" altLang="zh-CN" sz="1200" dirty="0"/>
              <a:t>格式</a:t>
            </a:r>
          </a:p>
          <a:p>
            <a:r>
              <a:rPr lang="en-US" altLang="zh-CN" sz="1200" dirty="0"/>
              <a:t>AI</a:t>
            </a:r>
            <a:r>
              <a:rPr lang="zh-CN" altLang="zh-CN" sz="1200" dirty="0"/>
              <a:t>文件格式是一种矢量文件格式，它的优点是占用硬盘空间小，打开速度快，方便格式转换。</a:t>
            </a:r>
          </a:p>
          <a:p>
            <a:r>
              <a:rPr lang="en-US" altLang="zh-CN" sz="1200" dirty="0"/>
              <a:t> </a:t>
            </a:r>
            <a:endParaRPr lang="zh-CN" altLang="zh-CN" sz="1200" dirty="0"/>
          </a:p>
          <a:p>
            <a:r>
              <a:rPr lang="en-US" altLang="zh-CN" sz="1200" dirty="0"/>
              <a:t> </a:t>
            </a:r>
            <a:endParaRPr lang="zh-CN" altLang="zh-CN" sz="1200" dirty="0"/>
          </a:p>
        </p:txBody>
      </p:sp>
    </p:spTree>
    <p:extLst>
      <p:ext uri="{BB962C8B-B14F-4D97-AF65-F5344CB8AC3E}">
        <p14:creationId xmlns:p14="http://schemas.microsoft.com/office/powerpoint/2010/main" val="302930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图形图像的基础知识</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0" name="TextBox 9"/>
          <p:cNvSpPr txBox="1"/>
          <p:nvPr/>
        </p:nvSpPr>
        <p:spPr>
          <a:xfrm>
            <a:off x="1330903" y="2348879"/>
            <a:ext cx="9217024" cy="2277547"/>
          </a:xfrm>
          <a:prstGeom prst="rect">
            <a:avLst/>
          </a:prstGeom>
          <a:noFill/>
        </p:spPr>
        <p:txBody>
          <a:bodyPr wrap="square" rtlCol="0">
            <a:spAutoFit/>
          </a:bodyPr>
          <a:lstStyle/>
          <a:p>
            <a:pPr algn="ctr"/>
            <a:r>
              <a:rPr lang="zh-CN" altLang="en-US" sz="5400" dirty="0" smtClean="0"/>
              <a:t>祝同学们学有所成</a:t>
            </a:r>
            <a:endParaRPr lang="en-US" altLang="zh-CN" sz="5400" dirty="0" smtClean="0"/>
          </a:p>
          <a:p>
            <a:pPr algn="ctr"/>
            <a:r>
              <a:rPr lang="zh-CN" altLang="en-US" sz="8800" dirty="0" smtClean="0"/>
              <a:t>再 见！</a:t>
            </a:r>
            <a:endParaRPr lang="zh-CN" altLang="en-US" sz="8800" dirty="0"/>
          </a:p>
        </p:txBody>
      </p:sp>
    </p:spTree>
    <p:extLst>
      <p:ext uri="{BB962C8B-B14F-4D97-AF65-F5344CB8AC3E}">
        <p14:creationId xmlns:p14="http://schemas.microsoft.com/office/powerpoint/2010/main" val="363134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3675</TotalTime>
  <Words>1096</Words>
  <Application>Microsoft Office PowerPoint</Application>
  <PresentationFormat>自定义</PresentationFormat>
  <Paragraphs>109</Paragraphs>
  <Slides>9</Slides>
  <Notes>1</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lenovo</cp:lastModifiedBy>
  <cp:revision>766</cp:revision>
  <dcterms:modified xsi:type="dcterms:W3CDTF">2018-05-16T03:21:22Z</dcterms:modified>
</cp:coreProperties>
</file>